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54" r:id="rId2"/>
    <p:sldId id="361" r:id="rId3"/>
    <p:sldId id="362" r:id="rId4"/>
    <p:sldId id="458" r:id="rId5"/>
    <p:sldId id="363" r:id="rId6"/>
    <p:sldId id="416" r:id="rId7"/>
    <p:sldId id="448" r:id="rId8"/>
    <p:sldId id="366" r:id="rId9"/>
    <p:sldId id="459" r:id="rId10"/>
    <p:sldId id="455" r:id="rId11"/>
    <p:sldId id="453" r:id="rId12"/>
    <p:sldId id="398" r:id="rId13"/>
    <p:sldId id="399" r:id="rId14"/>
    <p:sldId id="400" r:id="rId15"/>
    <p:sldId id="408" r:id="rId16"/>
    <p:sldId id="425" r:id="rId17"/>
    <p:sldId id="417" r:id="rId18"/>
    <p:sldId id="418" r:id="rId19"/>
    <p:sldId id="401" r:id="rId20"/>
    <p:sldId id="386" r:id="rId21"/>
    <p:sldId id="460" r:id="rId22"/>
    <p:sldId id="402" r:id="rId23"/>
    <p:sldId id="421" r:id="rId24"/>
    <p:sldId id="427" r:id="rId25"/>
    <p:sldId id="403" r:id="rId26"/>
    <p:sldId id="405" r:id="rId27"/>
    <p:sldId id="410" r:id="rId28"/>
    <p:sldId id="406" r:id="rId29"/>
    <p:sldId id="423" r:id="rId30"/>
    <p:sldId id="411" r:id="rId31"/>
    <p:sldId id="426" r:id="rId32"/>
    <p:sldId id="420" r:id="rId33"/>
    <p:sldId id="409" r:id="rId34"/>
    <p:sldId id="428" r:id="rId35"/>
    <p:sldId id="461" r:id="rId36"/>
    <p:sldId id="404" r:id="rId37"/>
    <p:sldId id="429" r:id="rId38"/>
    <p:sldId id="414" r:id="rId39"/>
    <p:sldId id="462" r:id="rId40"/>
    <p:sldId id="387" r:id="rId41"/>
    <p:sldId id="441" r:id="rId42"/>
    <p:sldId id="424" r:id="rId43"/>
    <p:sldId id="456" r:id="rId44"/>
    <p:sldId id="364" r:id="rId45"/>
    <p:sldId id="360" r:id="rId46"/>
    <p:sldId id="463" r:id="rId47"/>
    <p:sldId id="464" r:id="rId48"/>
    <p:sldId id="465" r:id="rId49"/>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pos="339">
          <p15:clr>
            <a:srgbClr val="A4A3A4"/>
          </p15:clr>
        </p15:guide>
        <p15:guide id="6" pos="563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ilia Iyaca" initials="CI" lastIdx="4" clrIdx="0">
    <p:extLst>
      <p:ext uri="{19B8F6BF-5375-455C-9EA6-DF929625EA0E}">
        <p15:presenceInfo xmlns:p15="http://schemas.microsoft.com/office/powerpoint/2012/main" userId="S-1-5-21-88094858-919529-1617787245-2901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F9C35"/>
    <a:srgbClr val="34B233"/>
    <a:srgbClr val="000000"/>
    <a:srgbClr val="292929"/>
    <a:srgbClr val="D5D2CA"/>
    <a:srgbClr val="00517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5" autoAdjust="0"/>
    <p:restoredTop sz="59890" autoAdjust="0"/>
  </p:normalViewPr>
  <p:slideViewPr>
    <p:cSldViewPr snapToGrid="0">
      <p:cViewPr varScale="1">
        <p:scale>
          <a:sx n="56" d="100"/>
          <a:sy n="56" d="100"/>
        </p:scale>
        <p:origin x="1920" y="60"/>
      </p:cViewPr>
      <p:guideLst>
        <p:guide orient="horz" pos="1219"/>
        <p:guide orient="horz" pos="147"/>
        <p:guide orient="horz"/>
        <p:guide orient="horz" pos="3756"/>
        <p:guide pos="339"/>
        <p:guide pos="5633"/>
      </p:guideLst>
    </p:cSldViewPr>
  </p:slideViewPr>
  <p:outlineViewPr>
    <p:cViewPr>
      <p:scale>
        <a:sx n="33" d="100"/>
        <a:sy n="33" d="100"/>
      </p:scale>
      <p:origin x="0" y="-42420"/>
    </p:cViewPr>
  </p:outlineViewPr>
  <p:notesTextViewPr>
    <p:cViewPr>
      <p:scale>
        <a:sx n="120" d="100"/>
        <a:sy n="120" d="100"/>
      </p:scale>
      <p:origin x="0" y="0"/>
    </p:cViewPr>
  </p:notesTextViewPr>
  <p:sorterViewPr>
    <p:cViewPr>
      <p:scale>
        <a:sx n="100" d="100"/>
        <a:sy n="100" d="100"/>
      </p:scale>
      <p:origin x="0" y="0"/>
    </p:cViewPr>
  </p:sorterViewPr>
  <p:notesViewPr>
    <p:cSldViewPr snapToGrid="0">
      <p:cViewPr varScale="1">
        <p:scale>
          <a:sx n="101" d="100"/>
          <a:sy n="101" d="100"/>
        </p:scale>
        <p:origin x="-35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56C34F3-4E32-4473-9BB8-4D61D80474F8}" type="datetimeFigureOut">
              <a:rPr lang="nl-NL"/>
              <a:pPr>
                <a:defRPr/>
              </a:pPr>
              <a:t>19-6-2015</a:t>
            </a:fld>
            <a:endParaRPr lang="es-ES"/>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C3FB661-D8C0-45AE-8CCE-6C810CC936D0}" type="slidenum">
              <a:rPr lang="nl-NL"/>
              <a:pPr>
                <a:defRPr/>
              </a:pPr>
              <a:t>‹#›</a:t>
            </a:fld>
            <a:endParaRPr lang="es-ES"/>
          </a:p>
        </p:txBody>
      </p:sp>
    </p:spTree>
    <p:extLst>
      <p:ext uri="{BB962C8B-B14F-4D97-AF65-F5344CB8AC3E}">
        <p14:creationId xmlns:p14="http://schemas.microsoft.com/office/powerpoint/2010/main" val="263407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ECB4972-41B6-4A14-AAA6-9C66D2AD92B4}" type="datetimeFigureOut">
              <a:rPr lang="en-GB"/>
              <a:pPr>
                <a:defRPr/>
              </a:pPr>
              <a:t>19/06/2015</a:t>
            </a:fld>
            <a:endParaRPr lang="es-E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41F3CB1-D075-420F-AB80-C315EF4EF379}" type="slidenum">
              <a:rPr lang="en-GB"/>
              <a:pPr>
                <a:defRPr/>
              </a:pPr>
              <a:t>‹#›</a:t>
            </a:fld>
            <a:endParaRPr lang="es-ES" dirty="0"/>
          </a:p>
        </p:txBody>
      </p:sp>
    </p:spTree>
    <p:extLst>
      <p:ext uri="{BB962C8B-B14F-4D97-AF65-F5344CB8AC3E}">
        <p14:creationId xmlns:p14="http://schemas.microsoft.com/office/powerpoint/2010/main" val="3628353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VE" sz="1200" i="1" noProof="0" dirty="0" smtClean="0"/>
              <a:t>Sourcebook </a:t>
            </a:r>
            <a:r>
              <a:rPr lang="es-VE" noProof="0" dirty="0" smtClean="0"/>
              <a:t>de GOFC-GOLD, sección 1.2: Contexto y requisitos de la CMNUCC.</a:t>
            </a:r>
          </a:p>
          <a:p>
            <a:pPr eaLnBrk="1" hangingPunct="1"/>
            <a:r>
              <a:rPr lang="es-VE" sz="1200" i="1" noProof="0" dirty="0" smtClean="0"/>
              <a:t>Sourcebook </a:t>
            </a:r>
            <a:r>
              <a:rPr lang="es-VE" noProof="0" dirty="0" smtClean="0"/>
              <a:t>de GOFC-GOLD, sección 2.1: Seguimiento de los cambios en el área forestal.</a:t>
            </a:r>
          </a:p>
          <a:p>
            <a:pPr eaLnBrk="1" hangingPunct="1"/>
            <a:r>
              <a:rPr lang="es-VE" sz="1200" i="1" noProof="0" dirty="0" smtClean="0"/>
              <a:t>Sourcebook </a:t>
            </a:r>
            <a:r>
              <a:rPr lang="es-VE" noProof="0" dirty="0" smtClean="0"/>
              <a:t>de GOFC-GOLD, sección 2.7: Estimación de incertidumbres.</a:t>
            </a:r>
          </a:p>
          <a:p>
            <a:pPr eaLnBrk="1" hangingPunct="1"/>
            <a:r>
              <a:rPr lang="es-VE" sz="1200" i="1" noProof="0" dirty="0" err="1" smtClean="0"/>
              <a:t>Sourcebook</a:t>
            </a:r>
            <a:r>
              <a:rPr lang="es-VE" sz="1200" i="1" noProof="0" dirty="0" smtClean="0"/>
              <a:t> </a:t>
            </a:r>
            <a:r>
              <a:rPr lang="es-VE" noProof="0" dirty="0" smtClean="0"/>
              <a:t>de GOFC-GOLD, sección 2.9: Orientación sobre la presentación de informes.</a:t>
            </a:r>
          </a:p>
          <a:p>
            <a:pPr eaLnBrk="1" hangingPunct="1"/>
            <a:r>
              <a:rPr lang="es-VE" sz="1200" i="1" noProof="0" dirty="0" smtClean="0"/>
              <a:t>Sourcebook </a:t>
            </a:r>
            <a:r>
              <a:rPr lang="es-VE" noProof="0" dirty="0" smtClean="0"/>
              <a:t>de GOFC-GOLD, sección 3.2: Descripción general de los sistemas existentes de seguimiento de los cambios en el área forestal (ejemplos de Brasil, India y África Central).</a:t>
            </a:r>
          </a:p>
          <a:p>
            <a:pPr marL="0" marR="0" indent="0" algn="l" defTabSz="914400" rtl="0" eaLnBrk="1" fontAlgn="base" latinLnBrk="0" hangingPunct="1">
              <a:lnSpc>
                <a:spcPct val="100000"/>
              </a:lnSpc>
              <a:spcBef>
                <a:spcPct val="30000"/>
              </a:spcBef>
              <a:spcAft>
                <a:spcPct val="0"/>
              </a:spcAft>
              <a:buClrTx/>
              <a:buSzTx/>
              <a:buFontTx/>
              <a:buNone/>
              <a:tabLst/>
              <a:defRPr/>
            </a:pPr>
            <a:r>
              <a:rPr lang="es-VE" sz="1200" noProof="0" dirty="0" smtClean="0"/>
              <a:t>GFOI, 2014.</a:t>
            </a:r>
            <a:endParaRPr lang="es-VE" noProof="0" dirty="0" smtClean="0"/>
          </a:p>
        </p:txBody>
      </p:sp>
    </p:spTree>
    <p:extLst>
      <p:ext uri="{BB962C8B-B14F-4D97-AF65-F5344CB8AC3E}">
        <p14:creationId xmlns:p14="http://schemas.microsoft.com/office/powerpoint/2010/main" val="250116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p:txBody>
          <a:bodyPr wrap="square" numCol="1" anchor="t" anchorCtr="0" compatLnSpc="1">
            <a:prstTxWarp prst="textNoShape">
              <a:avLst/>
            </a:prstTxWarp>
          </a:bodyPr>
          <a:lstStyle/>
          <a:p>
            <a:pPr marL="0" indent="0" eaLnBrk="1" hangingPunct="1">
              <a:buFontTx/>
              <a:buNone/>
              <a:defRPr/>
            </a:pPr>
            <a:r>
              <a:rPr lang="es-CL" noProof="0" dirty="0" smtClean="0"/>
              <a:t>- La definición de la FAO se extrajo de los programas de Evaluación de los Recursos</a:t>
            </a:r>
            <a:r>
              <a:rPr lang="es-CL" baseline="0" noProof="0" dirty="0" smtClean="0"/>
              <a:t> Forestales (</a:t>
            </a:r>
            <a:r>
              <a:rPr lang="es-CL" noProof="0" dirty="0" smtClean="0"/>
              <a:t>FRA) (2010 y 2015).</a:t>
            </a:r>
            <a:r>
              <a:rPr lang="es-CL" baseline="0" noProof="0" dirty="0" smtClean="0"/>
              <a:t> </a:t>
            </a:r>
            <a:endParaRPr lang="es-CL" noProof="0" dirty="0" smtClean="0"/>
          </a:p>
          <a:p>
            <a:pPr marL="0" indent="0" eaLnBrk="1" hangingPunct="1">
              <a:buFontTx/>
              <a:buNone/>
              <a:defRPr/>
            </a:pPr>
            <a:endParaRPr lang="es-CL" noProof="0" dirty="0" smtClean="0"/>
          </a:p>
          <a:p>
            <a:pPr>
              <a:defRPr/>
            </a:pPr>
            <a:r>
              <a:rPr lang="es-CL" noProof="0" dirty="0" smtClean="0"/>
              <a:t>- Al seleccionar el valor del área de las copas, la altura de</a:t>
            </a:r>
            <a:r>
              <a:rPr lang="es-CL" baseline="0" noProof="0" dirty="0" smtClean="0"/>
              <a:t> los</a:t>
            </a:r>
            <a:r>
              <a:rPr lang="es-CL" noProof="0" dirty="0" smtClean="0"/>
              <a:t> árboles y la superficie para el Protocolo de Kyoto, se debe tener</a:t>
            </a:r>
            <a:r>
              <a:rPr lang="es-CL" baseline="0" noProof="0" dirty="0" smtClean="0"/>
              <a:t> en cuenta </a:t>
            </a:r>
            <a:r>
              <a:rPr lang="es-CL" noProof="0" dirty="0" smtClean="0"/>
              <a:t>que los árboles jóvenes que aún no han alcanzado la cubierta o la altura necesaria se incluyen como bosque.</a:t>
            </a:r>
          </a:p>
          <a:p>
            <a:pPr marL="0" lvl="1" indent="0">
              <a:spcBef>
                <a:spcPts val="0"/>
              </a:spcBef>
              <a:buFontTx/>
              <a:buNone/>
              <a:defRPr/>
            </a:pPr>
            <a:endParaRPr lang="es-CL" noProof="0" dirty="0" smtClean="0"/>
          </a:p>
          <a:p>
            <a:pPr marL="0" lvl="1" indent="0">
              <a:spcBef>
                <a:spcPts val="0"/>
              </a:spcBef>
              <a:buFontTx/>
              <a:buNone/>
              <a:defRPr/>
            </a:pPr>
            <a:r>
              <a:rPr lang="es-CL" noProof="0" dirty="0" smtClean="0"/>
              <a:t>-</a:t>
            </a:r>
            <a:r>
              <a:rPr lang="es-CL" baseline="0" noProof="0" dirty="0" smtClean="0"/>
              <a:t> </a:t>
            </a:r>
            <a:r>
              <a:rPr lang="es-CL" noProof="0" dirty="0" smtClean="0"/>
              <a:t>Dentro de la definición marco de bosque, pueden definirse subcategorías (p. ej., tipos de bosques). </a:t>
            </a:r>
          </a:p>
          <a:p>
            <a:pPr>
              <a:defRPr/>
            </a:pPr>
            <a:endParaRPr lang="es-CL" noProof="0" dirty="0" smtClean="0"/>
          </a:p>
          <a:p>
            <a:pPr marL="0" lvl="1" indent="0">
              <a:spcBef>
                <a:spcPts val="0"/>
              </a:spcBef>
              <a:buFontTx/>
              <a:buNone/>
              <a:defRPr/>
            </a:pPr>
            <a:r>
              <a:rPr lang="es-CL" noProof="0" dirty="0" smtClean="0"/>
              <a:t>Fuentes:</a:t>
            </a:r>
            <a:br>
              <a:rPr lang="es-CL" noProof="0" dirty="0" smtClean="0"/>
            </a:br>
            <a:r>
              <a:rPr lang="es-CL" noProof="0" dirty="0" smtClean="0"/>
              <a:t>FAO, 2010, </a:t>
            </a:r>
            <a:r>
              <a:rPr lang="es-CL" i="1" noProof="0" dirty="0" smtClean="0"/>
              <a:t>Evaluación de los recursos forestales 2010</a:t>
            </a:r>
            <a:r>
              <a:rPr lang="es-CL" noProof="0" dirty="0" smtClean="0"/>
              <a:t>,</a:t>
            </a:r>
            <a:r>
              <a:rPr lang="es-CL" baseline="0" noProof="0" dirty="0" smtClean="0"/>
              <a:t> </a:t>
            </a:r>
            <a:r>
              <a:rPr lang="es-CL" noProof="0" dirty="0" smtClean="0"/>
              <a:t>Roma, FAO. http://www.fao.org/docrep/013/i1757s/i1757s.pdf;</a:t>
            </a:r>
          </a:p>
          <a:p>
            <a:pPr marL="0" marR="0" lvl="1" indent="0" algn="l" defTabSz="914400" rtl="0" eaLnBrk="0" fontAlgn="base" latinLnBrk="0" hangingPunct="0">
              <a:lnSpc>
                <a:spcPct val="100000"/>
              </a:lnSpc>
              <a:spcBef>
                <a:spcPts val="0"/>
              </a:spcBef>
              <a:spcAft>
                <a:spcPct val="0"/>
              </a:spcAft>
              <a:buClrTx/>
              <a:buSzTx/>
              <a:buFontTx/>
              <a:buNone/>
              <a:tabLst/>
              <a:defRPr/>
            </a:pPr>
            <a:r>
              <a:rPr lang="es-CL" noProof="0" dirty="0" smtClean="0"/>
              <a:t>FAO,</a:t>
            </a:r>
            <a:r>
              <a:rPr lang="es-CL" baseline="0" noProof="0" dirty="0" smtClean="0"/>
              <a:t> </a:t>
            </a:r>
            <a:r>
              <a:rPr lang="es-CL" noProof="0" dirty="0" smtClean="0"/>
              <a:t>2015, </a:t>
            </a:r>
            <a:r>
              <a:rPr lang="es-CL" sz="1200" b="0" i="1" kern="1200" noProof="0" dirty="0" smtClean="0">
                <a:solidFill>
                  <a:schemeClr val="tx1"/>
                </a:solidFill>
                <a:effectLst/>
                <a:latin typeface="+mn-lt"/>
                <a:ea typeface="+mn-ea"/>
                <a:cs typeface="+mn-cs"/>
              </a:rPr>
              <a:t>Global Forest Resources Assessment </a:t>
            </a:r>
            <a:r>
              <a:rPr lang="es-CL" noProof="0" dirty="0" smtClean="0"/>
              <a:t>(Evaluación de los recursos forestales 2015), Roma, FAO. http://www.fao.org/forestry/fra/fra2015/en/.</a:t>
            </a:r>
          </a:p>
          <a:p>
            <a:pPr marL="0" lvl="1" indent="0">
              <a:spcBef>
                <a:spcPts val="0"/>
              </a:spcBef>
              <a:buFontTx/>
              <a:buNone/>
              <a:defRPr/>
            </a:pPr>
            <a:endParaRPr lang="es-CL" noProof="0" dirty="0" smtClean="0"/>
          </a:p>
          <a:p>
            <a:pPr eaLnBrk="1" hangingPunct="1">
              <a:defRPr/>
            </a:pPr>
            <a:endParaRPr lang="es-CL" noProof="0" dirty="0" smtClean="0"/>
          </a:p>
        </p:txBody>
      </p:sp>
    </p:spTree>
    <p:extLst>
      <p:ext uri="{BB962C8B-B14F-4D97-AF65-F5344CB8AC3E}">
        <p14:creationId xmlns:p14="http://schemas.microsoft.com/office/powerpoint/2010/main" val="881210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p:txBody>
          <a:bodyPr wrap="square" numCol="1" anchor="t" anchorCtr="0" compatLnSpc="1">
            <a:prstTxWarp prst="textNoShape">
              <a:avLst/>
            </a:prstTxWarp>
          </a:bodyPr>
          <a:lstStyle/>
          <a:p>
            <a:pPr marL="171450" indent="-171450">
              <a:buFontTx/>
              <a:buChar char="-"/>
              <a:defRPr/>
            </a:pPr>
            <a:r>
              <a:rPr lang="es-CO" sz="1200" kern="1200" dirty="0" smtClean="0">
                <a:solidFill>
                  <a:schemeClr val="tx1"/>
                </a:solidFill>
                <a:effectLst/>
                <a:latin typeface="+mn-lt"/>
              </a:rPr>
              <a:t>Tenga en cuenta que</a:t>
            </a:r>
            <a:r>
              <a:rPr lang="es-CO" dirty="0" smtClean="0"/>
              <a:t> </a:t>
            </a:r>
            <a:r>
              <a:rPr lang="es-CO" sz="1200" kern="1200" dirty="0" smtClean="0">
                <a:solidFill>
                  <a:schemeClr val="tx1"/>
                </a:solidFill>
                <a:effectLst/>
                <a:latin typeface="+mn-lt"/>
              </a:rPr>
              <a:t>actualmente no hay acuerdo sobre la definición de bosque en el marco de REDD+.</a:t>
            </a:r>
          </a:p>
          <a:p>
            <a:pPr marL="0" indent="0">
              <a:buFontTx/>
              <a:buNone/>
              <a:defRPr/>
            </a:pPr>
            <a:endParaRPr lang="es-CO" sz="1200" kern="1200" dirty="0" smtClean="0">
              <a:solidFill>
                <a:schemeClr val="tx1"/>
              </a:solidFill>
              <a:effectLst/>
              <a:latin typeface="+mn-lt"/>
              <a:ea typeface="+mn-ea"/>
              <a:cs typeface="+mn-cs"/>
            </a:endParaRPr>
          </a:p>
          <a:p>
            <a:pPr marL="171450" indent="-171450">
              <a:buFontTx/>
              <a:buChar char="-"/>
              <a:defRPr/>
            </a:pPr>
            <a:r>
              <a:rPr lang="es-CO" sz="1200" kern="1200" dirty="0" smtClean="0">
                <a:solidFill>
                  <a:schemeClr val="tx1"/>
                </a:solidFill>
                <a:effectLst/>
                <a:latin typeface="+mn-lt"/>
              </a:rPr>
              <a:t>Los países pueden elegir su propia definición de bosque en tanto la expliciten claramente.</a:t>
            </a:r>
          </a:p>
          <a:p>
            <a:pPr marL="0" indent="0">
              <a:buFontTx/>
              <a:buNone/>
              <a:defRPr/>
            </a:pPr>
            <a:endParaRPr lang="es-CO" sz="1200" kern="1200" dirty="0" smtClean="0">
              <a:solidFill>
                <a:schemeClr val="tx1"/>
              </a:solidFill>
              <a:effectLst/>
              <a:latin typeface="+mn-lt"/>
              <a:ea typeface="+mn-ea"/>
              <a:cs typeface="+mn-cs"/>
            </a:endParaRPr>
          </a:p>
          <a:p>
            <a:pPr marL="171450" marR="0" lvl="1" indent="-171450" algn="l" defTabSz="914400" rtl="0" eaLnBrk="0" fontAlgn="base" latinLnBrk="0" hangingPunct="0">
              <a:lnSpc>
                <a:spcPct val="100000"/>
              </a:lnSpc>
              <a:spcBef>
                <a:spcPts val="0"/>
              </a:spcBef>
              <a:spcAft>
                <a:spcPct val="0"/>
              </a:spcAft>
              <a:buClrTx/>
              <a:buSzTx/>
              <a:buFontTx/>
              <a:buChar char="-"/>
              <a:tabLst/>
              <a:defRPr/>
            </a:pPr>
            <a:r>
              <a:rPr lang="es-CO" dirty="0" smtClean="0"/>
              <a:t>Tenga en cuenta también que las imágenes de detección remota permiten observar la </a:t>
            </a:r>
            <a:r>
              <a:rPr lang="es-CO" b="1" dirty="0" smtClean="0"/>
              <a:t>cubierta terrestre</a:t>
            </a:r>
            <a:r>
              <a:rPr lang="es-CO" dirty="0" smtClean="0"/>
              <a:t>. Se necesita información de campo para </a:t>
            </a:r>
            <a:r>
              <a:rPr lang="es-CO" noProof="0" dirty="0" smtClean="0"/>
              <a:t>deducir </a:t>
            </a:r>
            <a:r>
              <a:rPr lang="es-CO" dirty="0" smtClean="0"/>
              <a:t>el </a:t>
            </a:r>
            <a:r>
              <a:rPr lang="es-CO" b="1" dirty="0" smtClean="0"/>
              <a:t>uso de la tierra.</a:t>
            </a:r>
            <a:endParaRPr lang="es-CO" sz="1100" dirty="0" smtClean="0"/>
          </a:p>
          <a:p>
            <a:pPr marL="171450" lvl="1" indent="-171450">
              <a:spcBef>
                <a:spcPts val="0"/>
              </a:spcBef>
              <a:buFontTx/>
              <a:buChar char="-"/>
              <a:defRPr/>
            </a:pPr>
            <a:endParaRPr lang="es-CO" dirty="0" smtClean="0"/>
          </a:p>
          <a:p>
            <a:pPr marL="171450" lvl="1" indent="-171450">
              <a:spcBef>
                <a:spcPts val="0"/>
              </a:spcBef>
              <a:buFontTx/>
              <a:buChar char="-"/>
              <a:defRPr/>
            </a:pPr>
            <a:endParaRPr lang="es-CO" dirty="0" smtClean="0"/>
          </a:p>
          <a:p>
            <a:pPr lvl="1">
              <a:buFontTx/>
              <a:buChar char="•"/>
              <a:defRPr/>
            </a:pPr>
            <a:endParaRPr lang="es-CO" dirty="0" smtClean="0"/>
          </a:p>
          <a:p>
            <a:pPr eaLnBrk="1" hangingPunct="1">
              <a:defRPr/>
            </a:pPr>
            <a:endParaRPr lang="es-CO" dirty="0" smtClean="0"/>
          </a:p>
        </p:txBody>
      </p:sp>
    </p:spTree>
    <p:extLst>
      <p:ext uri="{BB962C8B-B14F-4D97-AF65-F5344CB8AC3E}">
        <p14:creationId xmlns:p14="http://schemas.microsoft.com/office/powerpoint/2010/main" val="3773845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VE" noProof="0" dirty="0" smtClean="0"/>
              <a:t>Dentro de las fronteras nacionales hay muchos tipos de cubierta terrestre.</a:t>
            </a:r>
          </a:p>
          <a:p>
            <a:pPr marL="0" indent="0">
              <a:buFontTx/>
              <a:buNone/>
            </a:pPr>
            <a:endParaRPr lang="es-VE" noProof="0" dirty="0" smtClean="0"/>
          </a:p>
          <a:p>
            <a:pPr marL="171450" indent="-171450">
              <a:buFontTx/>
              <a:buChar char="-"/>
            </a:pPr>
            <a:r>
              <a:rPr lang="es-VE" noProof="0" dirty="0" smtClean="0"/>
              <a:t>En el seguimiento de las actividades de REDD+, se deben abarcar todas las áreas forestales y es necesario hacer el seguimiento de la misma área en cada período de estudio. </a:t>
            </a:r>
          </a:p>
          <a:p>
            <a:pPr marL="0" indent="0">
              <a:buFontTx/>
              <a:buNone/>
            </a:pPr>
            <a:endParaRPr lang="es-VE" noProof="0" dirty="0" smtClean="0"/>
          </a:p>
          <a:p>
            <a:pPr marL="171450" indent="-171450">
              <a:buFontTx/>
              <a:buChar char="-"/>
            </a:pPr>
            <a:r>
              <a:rPr lang="es-VE" noProof="0" dirty="0" smtClean="0"/>
              <a:t>Para el primer elemento de un mecanismo de REDD+ relacionado con la</a:t>
            </a:r>
            <a:r>
              <a:rPr lang="es-VE" baseline="0" noProof="0" dirty="0" smtClean="0"/>
              <a:t> reducción d</a:t>
            </a:r>
            <a:r>
              <a:rPr lang="es-VE" noProof="0" dirty="0" smtClean="0"/>
              <a:t>el área forestal, en muchos casos no será necesario ni práctico hacer el seguimiento de toda la extensión nacional, que incluye tipos de tierras no forestales.</a:t>
            </a:r>
          </a:p>
          <a:p>
            <a:pPr marL="0" indent="0">
              <a:buFontTx/>
              <a:buNone/>
            </a:pPr>
            <a:endParaRPr lang="es-VE" noProof="0" dirty="0" smtClean="0"/>
          </a:p>
          <a:p>
            <a:pPr marL="171450" indent="-171450">
              <a:buFontTx/>
              <a:buChar char="-"/>
            </a:pPr>
            <a:r>
              <a:rPr lang="es-VE" noProof="0" dirty="0" smtClean="0"/>
              <a:t>Por lo tanto, puede delinearse inicialmente una máscara forestal para identificar el área que se vigilará en cada período de estudio, denominada “mapa de referencia” en </a:t>
            </a:r>
            <a:r>
              <a:rPr lang="es-VE" i="1" noProof="0" dirty="0" smtClean="0"/>
              <a:t>Sourcebook</a:t>
            </a:r>
            <a:r>
              <a:rPr lang="es-VE" noProof="0" dirty="0" smtClean="0"/>
              <a:t> de GOFC-GOLD (2014, sección 1.2.2).</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1EBF18-EFE2-41E6-81D1-8CCC624132FE}" type="slidenum">
              <a:rPr lang="en-GB" smtClean="0"/>
              <a:pPr/>
              <a:t>13</a:t>
            </a:fld>
            <a:endParaRPr lang="es-ES" dirty="0" smtClean="0"/>
          </a:p>
        </p:txBody>
      </p:sp>
    </p:spTree>
    <p:extLst>
      <p:ext uri="{BB962C8B-B14F-4D97-AF65-F5344CB8AC3E}">
        <p14:creationId xmlns:p14="http://schemas.microsoft.com/office/powerpoint/2010/main" val="1425187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 noProof="0" dirty="0" smtClean="0"/>
              <a:t>Los datos de detección remota desempeñan una función clave no solo en el mapeo de la cubierta forestal actual, sino también en la determinación de tasas históricas de deforestación.</a:t>
            </a:r>
          </a:p>
          <a:p>
            <a:pPr marL="0" indent="0">
              <a:buFontTx/>
              <a:buNone/>
            </a:pPr>
            <a:endParaRPr lang="" noProof="0" dirty="0" smtClean="0"/>
          </a:p>
          <a:p>
            <a:pPr marL="171450" indent="-171450">
              <a:buFontTx/>
              <a:buChar char="-"/>
            </a:pPr>
            <a:r>
              <a:rPr lang="" noProof="0" dirty="0" smtClean="0"/>
              <a:t>Los datos ópticos de resolución media han sido la herramienta principal para la vigilancia de la deforestación. La serie de datos del Landsat de la Administración Nacional de la Aeronáutica y del Espacio de EE. UU. (NASA) se remonta a la década de 1970. En la actualidad, el </a:t>
            </a:r>
            <a:r>
              <a:rPr lang="" noProof="0" dirty="0" err="1" smtClean="0"/>
              <a:t>Landsat</a:t>
            </a:r>
            <a:r>
              <a:rPr lang="" noProof="0" dirty="0" smtClean="0"/>
              <a:t> 7 ETM+ (con imágenes en franjas) y el </a:t>
            </a:r>
            <a:r>
              <a:rPr lang="" noProof="0" dirty="0" err="1" smtClean="0"/>
              <a:t>Landsat</a:t>
            </a:r>
            <a:r>
              <a:rPr lang="" noProof="0" dirty="0" smtClean="0"/>
              <a:t> 8 continúan proporcionando imágenes de cada ubicación a intervalos de 16 días.</a:t>
            </a:r>
          </a:p>
          <a:p>
            <a:pPr marL="0" indent="0">
              <a:buFontTx/>
              <a:buNone/>
            </a:pPr>
            <a:endParaRPr lang="" noProof="0" dirty="0" smtClean="0"/>
          </a:p>
          <a:p>
            <a:pPr marL="171450" indent="-171450">
              <a:buFontTx/>
              <a:buChar char="-"/>
            </a:pPr>
            <a:r>
              <a:rPr lang="" noProof="0" dirty="0" smtClean="0"/>
              <a:t>La alta resolución temporal de los datos de resolución espacial gruesa, por otro lado, aumenta la probabilidad de obtener imágenes sin nubes de</a:t>
            </a:r>
            <a:r>
              <a:rPr lang="" baseline="0" noProof="0" dirty="0" smtClean="0"/>
              <a:t> sitios donde </a:t>
            </a:r>
            <a:r>
              <a:rPr lang="" noProof="0" dirty="0" smtClean="0"/>
              <a:t>la nubosidad persistente es </a:t>
            </a:r>
            <a:r>
              <a:rPr lang="" baseline="0" noProof="0" dirty="0" smtClean="0"/>
              <a:t>un problema, </a:t>
            </a:r>
            <a:r>
              <a:rPr lang="" noProof="0" dirty="0" smtClean="0"/>
              <a:t>y permite aumentar las fuentes de datos. Los datos de resolución gruesa también tienen ventajas desde</a:t>
            </a:r>
            <a:r>
              <a:rPr lang="" baseline="0" noProof="0" dirty="0" smtClean="0"/>
              <a:t> el punto de vista de los </a:t>
            </a:r>
            <a:r>
              <a:rPr lang="" noProof="0" dirty="0" smtClean="0"/>
              <a:t>costos, ofrecen cobertura espacial completa y reducen la cantidad de datos que se deben procesar.</a:t>
            </a:r>
          </a:p>
          <a:p>
            <a:pPr marL="0" indent="0">
              <a:buFontTx/>
              <a:buNone/>
            </a:pPr>
            <a:endParaRPr lang="" noProof="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 noProof="0" dirty="0" smtClean="0"/>
              <a:t>Los datos de </a:t>
            </a:r>
            <a:r>
              <a:rPr lang="" noProof="0" dirty="0" err="1" smtClean="0"/>
              <a:t>Lidar</a:t>
            </a:r>
            <a:r>
              <a:rPr lang="" noProof="0" dirty="0" smtClean="0"/>
              <a:t> y Radar han demostrado ser útiles en estudios de proyectos, pero hasta el momento no se utilizan ampliamente en las operaciones de</a:t>
            </a:r>
            <a:r>
              <a:rPr lang="" baseline="0" noProof="0" dirty="0" smtClean="0"/>
              <a:t> </a:t>
            </a:r>
            <a:r>
              <a:rPr lang="" noProof="0" dirty="0" smtClean="0"/>
              <a:t>seguimiento</a:t>
            </a:r>
            <a:r>
              <a:rPr lang="" baseline="0" noProof="0" dirty="0" smtClean="0"/>
              <a:t> </a:t>
            </a:r>
            <a:r>
              <a:rPr lang="" noProof="0" dirty="0" smtClean="0"/>
              <a:t>de bosques en grandes áreas. (P</a:t>
            </a:r>
            <a:r>
              <a:rPr lang="" sz="1200" noProof="0" dirty="0" smtClean="0"/>
              <a:t>ara obtener más detalles,</a:t>
            </a:r>
            <a:r>
              <a:rPr lang="" sz="1200" baseline="0" noProof="0" dirty="0" smtClean="0"/>
              <a:t> c</a:t>
            </a:r>
            <a:r>
              <a:rPr lang="" noProof="0" dirty="0" smtClean="0"/>
              <a:t>onsulte el módulo</a:t>
            </a:r>
            <a:r>
              <a:rPr lang="" sz="1200" noProof="0" dirty="0" smtClean="0"/>
              <a:t> 2.8 “Generalidades y estado de las tecnologías en</a:t>
            </a:r>
            <a:r>
              <a:rPr lang="" sz="1200" baseline="0" noProof="0" dirty="0" smtClean="0"/>
              <a:t> desarrollo</a:t>
            </a:r>
            <a:r>
              <a:rPr lang="" sz="1200" noProof="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 noProof="0" dirty="0" smtClean="0"/>
          </a:p>
          <a:p>
            <a:pPr marL="171450" indent="-171450">
              <a:buFontTx/>
              <a:buChar char="-"/>
            </a:pPr>
            <a:r>
              <a:rPr lang="" noProof="0" dirty="0" smtClean="0"/>
              <a:t>Además de la resolución espacial y temporal y de las cuestiones financieras, un aspecto importante que se debe tener en cuenta en la selección de los datos de detección remota es la estacionalidad del clima: en situaciones en las que hay bosques estacionales (por ejemplo, una estación seca definida,</a:t>
            </a:r>
            <a:r>
              <a:rPr lang="" baseline="0" noProof="0" dirty="0" smtClean="0"/>
              <a:t> </a:t>
            </a:r>
            <a:r>
              <a:rPr lang="" noProof="0" dirty="0" smtClean="0"/>
              <a:t>en la que los árboles pierden sus hojas), se debe utilizar más de una escena. Debe considerarse la variabilidad interanual teniendo en cuenta la variabilidad climática.</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B99712-7D30-4A88-95DC-4BAE6BAEAAC2}" type="slidenum">
              <a:rPr lang="en-GB" smtClean="0"/>
              <a:pPr/>
              <a:t>14</a:t>
            </a:fld>
            <a:endParaRPr lang="es-ES" dirty="0" smtClean="0"/>
          </a:p>
        </p:txBody>
      </p:sp>
    </p:spTree>
    <p:extLst>
      <p:ext uri="{BB962C8B-B14F-4D97-AF65-F5344CB8AC3E}">
        <p14:creationId xmlns:p14="http://schemas.microsoft.com/office/powerpoint/2010/main" val="128118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PY" noProof="0" dirty="0" smtClean="0"/>
              <a:t>Se puede descargar gratuitamente la cobertura mundial casi completa de los satélites Landsat correspondiente a principios de la década de 1990, principios de la década de 2000, alrededor del año 2005 y alrededor del año 2010, a través de los portales web del </a:t>
            </a:r>
            <a:r>
              <a:rPr lang="es-ES" dirty="0" smtClean="0">
                <a:effectLst/>
              </a:rPr>
              <a:t>Servicio Geológico de los Estados Unidos (USGS) </a:t>
            </a:r>
            <a:r>
              <a:rPr lang="es-PY" noProof="0" dirty="0" smtClean="0"/>
              <a:t>(http://glovis.usgs.gov/) y del </a:t>
            </a:r>
            <a:r>
              <a:rPr lang="es-ES" dirty="0" smtClean="0">
                <a:effectLst/>
              </a:rPr>
              <a:t>Servicio de la Cubierta Vegetal Mundial </a:t>
            </a:r>
            <a:r>
              <a:rPr lang="es-PY" noProof="0" dirty="0" smtClean="0"/>
              <a:t>de la Universidad de Maryland (http://landcover.org/). Por lo tanto, los datos de tipo Landsat recogidos</a:t>
            </a:r>
            <a:r>
              <a:rPr lang="es-PY" baseline="0" noProof="0" dirty="0" smtClean="0"/>
              <a:t> alrededor </a:t>
            </a:r>
            <a:r>
              <a:rPr lang="es-PY" noProof="0" dirty="0" smtClean="0"/>
              <a:t>de los años 1990, 2000, 2005 y 2010 serán los más adecuados para evaluar las tasas y los patrones históricos de deforestación. Como fuentes alternativas,</a:t>
            </a:r>
            <a:r>
              <a:rPr lang="es-PY" baseline="0" noProof="0" dirty="0" smtClean="0"/>
              <a:t> </a:t>
            </a:r>
            <a:r>
              <a:rPr lang="es-PY" noProof="0" dirty="0" smtClean="0"/>
              <a:t>se pueden mencionar los datos de ASTER, SPOT, IRS, CBERS, DMC o AVNIR-2.</a:t>
            </a:r>
          </a:p>
          <a:p>
            <a:pPr marL="0" indent="0">
              <a:buFontTx/>
              <a:buNone/>
            </a:pPr>
            <a:endParaRPr lang="es-PY" noProof="0" dirty="0" smtClean="0"/>
          </a:p>
          <a:p>
            <a:pPr marL="171450" indent="-171450">
              <a:buFontTx/>
              <a:buChar char="-"/>
            </a:pPr>
            <a:r>
              <a:rPr lang="es-PY" noProof="0" dirty="0" smtClean="0"/>
              <a:t>Para la continuidad de los datos de tipo Landsat, desempeñan un papel importante los sensores de Landsat 8 OLI y Sentinel-2 MSI. </a:t>
            </a:r>
          </a:p>
          <a:p>
            <a:pPr marL="0" indent="0">
              <a:buFontTx/>
              <a:buNone/>
            </a:pPr>
            <a:endParaRPr lang="es-PY" noProof="0" dirty="0" smtClean="0"/>
          </a:p>
          <a:p>
            <a:pPr marL="171450" indent="-171450">
              <a:buFontTx/>
              <a:buChar char="-"/>
            </a:pPr>
            <a:r>
              <a:rPr lang="es-PY" noProof="0" dirty="0" smtClean="0"/>
              <a:t>Se</a:t>
            </a:r>
            <a:r>
              <a:rPr lang="es-PY" baseline="0" noProof="0" dirty="0" smtClean="0"/>
              <a:t> dispone de </a:t>
            </a:r>
            <a:r>
              <a:rPr lang="es-PY" noProof="0" dirty="0" smtClean="0"/>
              <a:t>datos de resolución gruesa (250 m-1 km) a partir de 1998 (SPOT-VGT) o 2000 (MODIS). Los datos de resolución gruesa no pueden usarse directamente para estimar el área de cambio forestal. Sin embargo, en los casos en los que los desmontes son amplios</a:t>
            </a:r>
            <a:r>
              <a:rPr lang="es-PY" baseline="0" noProof="0" dirty="0" smtClean="0"/>
              <a:t> </a:t>
            </a:r>
            <a:r>
              <a:rPr lang="es-PY" noProof="0" dirty="0" smtClean="0"/>
              <a:t>o el cambio es rápido, puede utilizarse la interpretación visual o el análisis automatizado de datos de resolución gruesa para identificar dónde se ha producido el cambio en el área forestal. Para evaluar la exactitud, se puede recurrir</a:t>
            </a:r>
            <a:r>
              <a:rPr lang="es-PY" baseline="0" noProof="0" dirty="0" smtClean="0"/>
              <a:t> a </a:t>
            </a:r>
            <a:r>
              <a:rPr lang="es-PY" noProof="0" dirty="0" smtClean="0"/>
              <a:t>la validación de los análisis con datos de media y alta resolución en algunas ubicaciones. El uso de datos de resolución gruesa para identificar los puntos críticos</a:t>
            </a:r>
            <a:r>
              <a:rPr lang="es-PY" baseline="0" noProof="0" dirty="0" smtClean="0"/>
              <a:t> </a:t>
            </a:r>
            <a:r>
              <a:rPr lang="es-PY" noProof="0" dirty="0" smtClean="0"/>
              <a:t>de la deforestación es especialmente útil para diseñar una estrategia de muestreo (consulte la sección 4: “Evaluación de la exactitud”).</a:t>
            </a:r>
          </a:p>
          <a:p>
            <a:pPr marL="0" indent="0">
              <a:buFontTx/>
              <a:buNone/>
            </a:pPr>
            <a:endParaRPr lang="es-PY" noProof="0" dirty="0" smtClean="0"/>
          </a:p>
          <a:p>
            <a:pPr marL="171450" indent="-171450">
              <a:buFontTx/>
              <a:buChar char="-"/>
            </a:pPr>
            <a:r>
              <a:rPr lang="es-PY" noProof="0" dirty="0" smtClean="0"/>
              <a:t>Los datos de resolución fina (&lt; 5 m), como aquellos recopilados con sensores comerciales (p. ej., IKONOS, QuickBird, RapidEye) y aeronaves, pueden ser prohibitivamente costosos para cubrir grandes áreas. Sin embargo, se pueden emplear para calibrar algoritmos con</a:t>
            </a:r>
            <a:r>
              <a:rPr lang="es-PY" baseline="0" noProof="0" dirty="0" smtClean="0"/>
              <a:t> el fin de </a:t>
            </a:r>
            <a:r>
              <a:rPr lang="es-PY" noProof="0" dirty="0" smtClean="0"/>
              <a:t>analizar datos de media y alta resolución y para verificar los resultados, es decir, pueden usarse como una herramienta para “comprobar en el terreno” la interpretación de las imágenes satelitales o para evaluar la exactitud.</a:t>
            </a:r>
          </a:p>
          <a:p>
            <a:pPr marL="0" indent="0">
              <a:buFontTx/>
              <a:buNone/>
            </a:pPr>
            <a:endParaRPr lang="es-PY" noProof="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s-PY" noProof="0" dirty="0" smtClean="0"/>
              <a:t>Para obtener más información sobre los datos satelitales disponibles consulte, por ejemplo, el documento sobre métodos y orientación de la GFOI (2014, anexo B). </a:t>
            </a:r>
          </a:p>
          <a:p>
            <a:pPr marL="171450" indent="-171450">
              <a:buFontTx/>
              <a:buChar char="-"/>
            </a:pPr>
            <a:endParaRPr lang="es-PY" noProof="0" dirty="0"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475EFD-E9AE-42A4-8749-AAECB85E0675}" type="slidenum">
              <a:rPr lang="en-GB" smtClean="0"/>
              <a:pPr/>
              <a:t>15</a:t>
            </a:fld>
            <a:endParaRPr lang="es-ES" dirty="0" smtClean="0"/>
          </a:p>
        </p:txBody>
      </p:sp>
    </p:spTree>
    <p:extLst>
      <p:ext uri="{BB962C8B-B14F-4D97-AF65-F5344CB8AC3E}">
        <p14:creationId xmlns:p14="http://schemas.microsoft.com/office/powerpoint/2010/main" val="4618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r>
              <a:rPr lang="es-DO" noProof="0" dirty="0" smtClean="0"/>
              <a:t>- Aquí se presenta una vista general y un detalle de una imagen compuesta construida con imágenes de SPOT Vegetation (VGT), de una resolución espacial de 1 km, tomadas entre 1998 y 2000. Se le aplicó luego un método no supervisado con</a:t>
            </a:r>
            <a:r>
              <a:rPr lang="es-DO" baseline="0" noProof="0" dirty="0" smtClean="0"/>
              <a:t> el que se agrupó e</a:t>
            </a:r>
            <a:r>
              <a:rPr lang="es-DO" noProof="0" dirty="0" smtClean="0"/>
              <a:t>ste mosaico en 60 grupos, los cuales se asignaron a nueve clases en función de la información disponible extraída del terreno, de imágenes satelitales,</a:t>
            </a:r>
            <a:r>
              <a:rPr lang="es-DO" baseline="0" noProof="0" dirty="0" smtClean="0"/>
              <a:t> </a:t>
            </a:r>
            <a:r>
              <a:rPr lang="es-DO" noProof="0" dirty="0" smtClean="0"/>
              <a:t>y de mapas y conjuntos de datos de elevación existentes. </a:t>
            </a:r>
          </a:p>
          <a:p>
            <a:endParaRPr lang="es-DO" noProof="0" dirty="0" smtClean="0"/>
          </a:p>
          <a:p>
            <a:r>
              <a:rPr lang="es-DO" noProof="0" dirty="0" smtClean="0"/>
              <a:t>Fuente: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DO" noProof="0" dirty="0" smtClean="0"/>
              <a:t>Stibig y otros, 2003. </a:t>
            </a:r>
          </a:p>
        </p:txBody>
      </p:sp>
    </p:spTree>
    <p:extLst>
      <p:ext uri="{BB962C8B-B14F-4D97-AF65-F5344CB8AC3E}">
        <p14:creationId xmlns:p14="http://schemas.microsoft.com/office/powerpoint/2010/main" val="353319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r>
              <a:rPr lang="es-UY" noProof="0" dirty="0" smtClean="0"/>
              <a:t>En esta diapositiva se presenta el mapa final creado a partir de la imagen compuesta de SPOT VGT de resolución gruesa mostrado en la diapositiva anterior.</a:t>
            </a:r>
          </a:p>
          <a:p>
            <a:endParaRPr lang="es-UY" noProof="0" dirty="0" smtClean="0"/>
          </a:p>
        </p:txBody>
      </p:sp>
    </p:spTree>
    <p:extLst>
      <p:ext uri="{BB962C8B-B14F-4D97-AF65-F5344CB8AC3E}">
        <p14:creationId xmlns:p14="http://schemas.microsoft.com/office/powerpoint/2010/main" val="175641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p:txBody>
          <a:bodyPr wrap="square" numCol="1" anchor="t" anchorCtr="0" compatLnSpc="1">
            <a:prstTxWarp prst="textNoShape">
              <a:avLst/>
            </a:prstTxWarp>
          </a:bodyPr>
          <a:lstStyle/>
          <a:p>
            <a:pPr marL="0" indent="0">
              <a:buFontTx/>
              <a:buNone/>
            </a:pPr>
            <a:r>
              <a:rPr lang="es-DO" noProof="0" dirty="0" smtClean="0"/>
              <a:t>Esta imagen muestra un ejemplo de mapeo de cubierta forestal con una imagen de </a:t>
            </a:r>
            <a:r>
              <a:rPr lang="es-DO" noProof="0" dirty="0" err="1" smtClean="0"/>
              <a:t>Landsat</a:t>
            </a:r>
            <a:r>
              <a:rPr lang="es-DO" noProof="0" dirty="0" smtClean="0"/>
              <a:t> de 30 m de resolución. El mapeo se basa en un enfoque </a:t>
            </a:r>
            <a:r>
              <a:rPr lang="es-DO" noProof="0" dirty="0" err="1" smtClean="0"/>
              <a:t>semiautomatizado</a:t>
            </a:r>
            <a:r>
              <a:rPr lang="es-DO" noProof="0" dirty="0" smtClean="0"/>
              <a:t> que comienza con la segmentación de la imagen y sigue con la clasificación inicial mediante una base de datos de firmas de la cubierta terrestre, con una validación visual posterior. (La metodología se describe en mayor detalle en los documentos de ejercicios que se adjuntan). </a:t>
            </a:r>
          </a:p>
          <a:p>
            <a:pPr marL="0" indent="0">
              <a:buFontTx/>
              <a:buNone/>
            </a:pPr>
            <a:endParaRPr lang="es-DO" noProof="0" dirty="0" smtClean="0"/>
          </a:p>
          <a:p>
            <a:pPr marL="0" indent="0">
              <a:buFontTx/>
              <a:buNone/>
            </a:pPr>
            <a:r>
              <a:rPr lang="es-DO" noProof="0" dirty="0" smtClean="0"/>
              <a:t>Fuentes: </a:t>
            </a:r>
          </a:p>
          <a:p>
            <a:pPr marL="0" lvl="1" indent="0">
              <a:buFontTx/>
              <a:buNone/>
            </a:pPr>
            <a:r>
              <a:rPr lang="es-DO" noProof="0" dirty="0" smtClean="0">
                <a:effectLst/>
              </a:rPr>
              <a:t>Servicio Geológico de los Estados Unidos (USGS), </a:t>
            </a:r>
            <a:r>
              <a:rPr lang="es-DO" noProof="0" dirty="0" smtClean="0"/>
              <a:t>2015;</a:t>
            </a:r>
          </a:p>
          <a:p>
            <a:pPr marL="0" lvl="1" indent="0">
              <a:buFontTx/>
              <a:buNone/>
            </a:pPr>
            <a:r>
              <a:rPr lang="es-DO" noProof="0" dirty="0" smtClean="0"/>
              <a:t>Eva y otros, 2012. </a:t>
            </a:r>
          </a:p>
        </p:txBody>
      </p:sp>
    </p:spTree>
    <p:extLst>
      <p:ext uri="{BB962C8B-B14F-4D97-AF65-F5344CB8AC3E}">
        <p14:creationId xmlns:p14="http://schemas.microsoft.com/office/powerpoint/2010/main" val="131904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0" indent="-342900">
              <a:lnSpc>
                <a:spcPct val="115000"/>
              </a:lnSpc>
              <a:spcAft>
                <a:spcPts val="1000"/>
              </a:spcAft>
              <a:buFont typeface="Times New Roman"/>
              <a:buChar char="-"/>
              <a:tabLst>
                <a:tab pos="457200" algn="l"/>
              </a:tabLst>
            </a:pPr>
            <a:r>
              <a:rPr lang="es-PY" sz="1200" dirty="0" smtClean="0">
                <a:effectLst/>
                <a:latin typeface="+mn-lt"/>
              </a:rPr>
              <a:t>Algunos países de gran extensión, por ejemplo, Brasil e India, ya han demostrado que pueden establecerse sistemas operativos de cobertura completa</a:t>
            </a:r>
            <a:r>
              <a:rPr lang="es-PY" sz="1200" baseline="0" dirty="0" smtClean="0">
                <a:effectLst/>
                <a:latin typeface="+mn-lt"/>
              </a:rPr>
              <a:t> </a:t>
            </a:r>
            <a:r>
              <a:rPr lang="es-PY" sz="1200" dirty="0" smtClean="0">
                <a:effectLst/>
                <a:latin typeface="+mn-lt"/>
              </a:rPr>
              <a:t>sobre la base de imágenes satelitales de resolución media. Consulte los ejemplos de países que acompañan a este módulo y el </a:t>
            </a:r>
            <a:r>
              <a:rPr lang="es-PY" i="1" noProof="0" dirty="0" smtClean="0"/>
              <a:t>Sourcebook</a:t>
            </a:r>
            <a:r>
              <a:rPr lang="es-PY" noProof="0" dirty="0" smtClean="0"/>
              <a:t> </a:t>
            </a:r>
            <a:r>
              <a:rPr lang="es-PY" sz="1200" dirty="0" smtClean="0">
                <a:effectLst/>
                <a:latin typeface="+mn-lt"/>
              </a:rPr>
              <a:t>de GOFC-GOLD (2012, sección 3.2) para obtener más detalles.</a:t>
            </a:r>
          </a:p>
          <a:p>
            <a:pPr marL="0" lvl="0" indent="0">
              <a:lnSpc>
                <a:spcPct val="115000"/>
              </a:lnSpc>
              <a:spcAft>
                <a:spcPts val="1000"/>
              </a:spcAft>
              <a:buFont typeface="Times New Roman"/>
              <a:buNone/>
              <a:tabLst>
                <a:tab pos="457200" algn="l"/>
              </a:tabLst>
            </a:pPr>
            <a:endParaRPr lang="es-PY" sz="1200" dirty="0" smtClean="0">
              <a:effectLst/>
              <a:latin typeface="+mn-lt"/>
              <a:ea typeface="Calibri"/>
              <a:cs typeface="Times New Roman"/>
            </a:endParaRPr>
          </a:p>
          <a:p>
            <a:pPr marL="342900" lvl="0" indent="-342900">
              <a:lnSpc>
                <a:spcPct val="115000"/>
              </a:lnSpc>
              <a:spcAft>
                <a:spcPts val="1000"/>
              </a:spcAft>
              <a:buFont typeface="Times New Roman"/>
              <a:buChar char="-"/>
              <a:tabLst>
                <a:tab pos="457200" algn="l"/>
              </a:tabLst>
            </a:pPr>
            <a:r>
              <a:rPr lang="es-PY" sz="1200" dirty="0" smtClean="0">
                <a:effectLst/>
                <a:latin typeface="+mn-lt"/>
              </a:rPr>
              <a:t>Brasil ha medido las tasas de deforestación en el Amazonas brasileño desde fines de la década de 1980. Estos métodos se podrían adaptar fácilmente para aplicarlos en países más pequeños.</a:t>
            </a:r>
          </a:p>
          <a:p>
            <a:pPr marL="0" lvl="0" indent="0">
              <a:lnSpc>
                <a:spcPct val="115000"/>
              </a:lnSpc>
              <a:spcAft>
                <a:spcPts val="1000"/>
              </a:spcAft>
              <a:buFont typeface="Times New Roman"/>
              <a:buNone/>
              <a:tabLst>
                <a:tab pos="457200" algn="l"/>
              </a:tabLst>
            </a:pPr>
            <a:endParaRPr lang="es-PY" sz="1200" dirty="0" smtClean="0">
              <a:effectLst/>
              <a:latin typeface="+mn-lt"/>
              <a:ea typeface="Calibri"/>
              <a:cs typeface="Times New Roman"/>
            </a:endParaRPr>
          </a:p>
          <a:p>
            <a:pPr marL="342900" lvl="0" indent="-342900">
              <a:lnSpc>
                <a:spcPct val="115000"/>
              </a:lnSpc>
              <a:spcAft>
                <a:spcPts val="1000"/>
              </a:spcAft>
              <a:buFont typeface="Times New Roman"/>
              <a:buChar char="-"/>
              <a:tabLst>
                <a:tab pos="457200" algn="l"/>
              </a:tabLst>
            </a:pPr>
            <a:r>
              <a:rPr lang="es-PY" sz="1200" dirty="0" smtClean="0">
                <a:effectLst/>
                <a:latin typeface="+mn-lt"/>
              </a:rPr>
              <a:t>A fines de 2013 se publicaron mapas mundiales completos de la cubierta de árboles y de las pérdidas/ganancias producidas en la cubierta de árboles durante el período 2000-2012, con una precisión</a:t>
            </a:r>
            <a:r>
              <a:rPr lang="es-PY" sz="1200" baseline="0" dirty="0" smtClean="0">
                <a:effectLst/>
                <a:latin typeface="+mn-lt"/>
              </a:rPr>
              <a:t> consignada superior </a:t>
            </a:r>
            <a:r>
              <a:rPr lang="es-PY" sz="1200" dirty="0" smtClean="0">
                <a:effectLst/>
                <a:latin typeface="+mn-lt"/>
              </a:rPr>
              <a:t>al </a:t>
            </a:r>
            <a:br>
              <a:rPr lang="es-PY" sz="1200" dirty="0" smtClean="0">
                <a:effectLst/>
                <a:latin typeface="+mn-lt"/>
              </a:rPr>
            </a:br>
            <a:r>
              <a:rPr lang="es-PY" sz="1200" dirty="0" smtClean="0">
                <a:effectLst/>
                <a:latin typeface="+mn-lt"/>
              </a:rPr>
              <a:t>80 % para las zonas tropicales y subtropicales. Consulte</a:t>
            </a:r>
            <a:r>
              <a:rPr lang="es-PY" dirty="0" smtClean="0"/>
              <a:t> </a:t>
            </a:r>
            <a:r>
              <a:rPr lang="es-PY" sz="1200" dirty="0" smtClean="0">
                <a:effectLst/>
                <a:latin typeface="+mn-lt"/>
              </a:rPr>
              <a:t>Hansen y otros, 2013.</a:t>
            </a:r>
          </a:p>
          <a:p>
            <a:pPr marL="0" lvl="0" indent="0">
              <a:lnSpc>
                <a:spcPct val="115000"/>
              </a:lnSpc>
              <a:spcAft>
                <a:spcPts val="1000"/>
              </a:spcAft>
              <a:buFont typeface="Times New Roman"/>
              <a:buNone/>
              <a:tabLst>
                <a:tab pos="457200" algn="l"/>
              </a:tabLst>
            </a:pPr>
            <a:endParaRPr lang="es-PY" sz="1200" dirty="0" smtClean="0">
              <a:effectLst/>
              <a:latin typeface="+mn-lt"/>
              <a:ea typeface="Calibri"/>
              <a:cs typeface="Times New Roman"/>
            </a:endParaRPr>
          </a:p>
          <a:p>
            <a:pPr marL="342900" lvl="0" indent="-342900">
              <a:lnSpc>
                <a:spcPct val="115000"/>
              </a:lnSpc>
              <a:spcAft>
                <a:spcPts val="1000"/>
              </a:spcAft>
              <a:buFont typeface="Times New Roman"/>
              <a:buChar char="-"/>
              <a:tabLst>
                <a:tab pos="457200" algn="l"/>
              </a:tabLst>
            </a:pPr>
            <a:r>
              <a:rPr lang="es-PY" sz="1200" dirty="0" smtClean="0">
                <a:effectLst/>
                <a:latin typeface="+mn-lt"/>
              </a:rPr>
              <a:t>Si bien es ideal una cobertura completa, es posible que no sea un método práctico debido a la gran</a:t>
            </a:r>
            <a:r>
              <a:rPr lang="es-PY" sz="1200" baseline="0" dirty="0" smtClean="0">
                <a:effectLst/>
                <a:latin typeface="+mn-lt"/>
              </a:rPr>
              <a:t> extensión de las </a:t>
            </a:r>
            <a:r>
              <a:rPr lang="es-PY" sz="1200" dirty="0" smtClean="0">
                <a:effectLst/>
                <a:latin typeface="+mn-lt"/>
              </a:rPr>
              <a:t>superficies y a las limitaciones de los recursos disponibles para un análisis preciso.</a:t>
            </a:r>
          </a:p>
          <a:p>
            <a:pPr marL="0" lvl="0" indent="0">
              <a:lnSpc>
                <a:spcPct val="115000"/>
              </a:lnSpc>
              <a:spcAft>
                <a:spcPts val="1000"/>
              </a:spcAft>
              <a:buFont typeface="Times New Roman"/>
              <a:buNone/>
              <a:tabLst>
                <a:tab pos="457200" algn="l"/>
              </a:tabLst>
            </a:pPr>
            <a:endParaRPr lang="es-PY" sz="1200" dirty="0" smtClean="0">
              <a:effectLst/>
              <a:latin typeface="+mn-lt"/>
              <a:ea typeface="Calibri"/>
              <a:cs typeface="Times New Roman"/>
            </a:endParaRPr>
          </a:p>
          <a:p>
            <a:pPr marL="342900" lvl="0" indent="-342900">
              <a:lnSpc>
                <a:spcPct val="115000"/>
              </a:lnSpc>
              <a:spcAft>
                <a:spcPts val="1000"/>
              </a:spcAft>
              <a:buFont typeface="Times New Roman"/>
              <a:buChar char="-"/>
              <a:tabLst>
                <a:tab pos="457200" algn="l"/>
              </a:tabLst>
            </a:pPr>
            <a:r>
              <a:rPr lang="es-PY" sz="1200" dirty="0" smtClean="0">
                <a:effectLst/>
                <a:latin typeface="+mn-lt"/>
              </a:rPr>
              <a:t>Se ha aplicado el método de muestreo estratificado para la estimación del cambio en el área forestal, por ejemplo, dentro del programa de Cubierta Terrestre y Cambio en los Usos de la Tierra de la NASA (http://lcluc.umd.edu/). Este método se basa en el uso de mapas completos de indicadores de cambio de MODIS (con</a:t>
            </a:r>
            <a:r>
              <a:rPr lang="es-PY" sz="1200" baseline="0" dirty="0" smtClean="0">
                <a:effectLst/>
                <a:latin typeface="+mn-lt"/>
              </a:rPr>
              <a:t> resolución de </a:t>
            </a:r>
            <a:r>
              <a:rPr lang="es-PY" sz="1200" dirty="0" smtClean="0">
                <a:effectLst/>
                <a:latin typeface="+mn-lt"/>
              </a:rPr>
              <a:t>500 m) para estratificar los biomas en regiones de diferente probabilidad de cambio. Se analiza una muestra estratificada de pares de imágenes de Landsat-7 ETM + para cuantificar el área de desmonte en</a:t>
            </a:r>
            <a:r>
              <a:rPr lang="es-PY" sz="1200" baseline="0" dirty="0" smtClean="0">
                <a:effectLst/>
                <a:latin typeface="+mn-lt"/>
              </a:rPr>
              <a:t> todo </a:t>
            </a:r>
            <a:r>
              <a:rPr lang="es-PY" sz="1200" dirty="0" smtClean="0">
                <a:effectLst/>
                <a:latin typeface="+mn-lt"/>
              </a:rPr>
              <a:t>el bioma. Para formular estimaciones de cambios a nivel nacional, se puede adaptar la muestra al territorio del país.</a:t>
            </a:r>
            <a:endParaRPr lang="es-PY" sz="1200" dirty="0" smtClean="0">
              <a:effectLst/>
              <a:latin typeface="+mn-lt"/>
              <a:ea typeface="Calibri"/>
              <a:cs typeface="Times New Roman"/>
            </a:endParaRPr>
          </a:p>
          <a:p>
            <a:pPr marL="171450" indent="-171450">
              <a:buFontTx/>
              <a:buChar char="-"/>
            </a:pPr>
            <a:endParaRPr lang="es-PY" dirty="0"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222D6-77CF-469C-9260-3D7C28823A40}" type="slidenum">
              <a:rPr lang="en-GB" smtClean="0"/>
              <a:pPr/>
              <a:t>19</a:t>
            </a:fld>
            <a:endParaRPr lang="es-ES" dirty="0" smtClean="0"/>
          </a:p>
        </p:txBody>
      </p:sp>
    </p:spTree>
    <p:extLst>
      <p:ext uri="{BB962C8B-B14F-4D97-AF65-F5344CB8AC3E}">
        <p14:creationId xmlns:p14="http://schemas.microsoft.com/office/powerpoint/2010/main" val="329097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 noProof="0" dirty="0" smtClean="0"/>
              <a:t>Las imágenes destacan dos tipos diferentes de muestreo: </a:t>
            </a:r>
            <a:r>
              <a:rPr lang="" i="1" noProof="0" dirty="0" smtClean="0"/>
              <a:t>sistemático</a:t>
            </a:r>
            <a:r>
              <a:rPr lang="" noProof="0" dirty="0" smtClean="0"/>
              <a:t> y </a:t>
            </a:r>
            <a:r>
              <a:rPr lang="" i="1" noProof="0" dirty="0" smtClean="0"/>
              <a:t>estratificado</a:t>
            </a:r>
            <a:r>
              <a:rPr lang="" noProof="0" dirty="0" smtClean="0"/>
              <a:t>.</a:t>
            </a:r>
          </a:p>
          <a:p>
            <a:pPr marL="0" indent="0">
              <a:buFontTx/>
              <a:buNone/>
            </a:pPr>
            <a:endParaRPr lang="" noProof="0" dirty="0" smtClean="0">
              <a:solidFill>
                <a:schemeClr val="accent4"/>
              </a:solidFill>
            </a:endParaRPr>
          </a:p>
          <a:p>
            <a:pPr marL="171450" indent="-171450">
              <a:buFontTx/>
              <a:buChar char="-"/>
            </a:pPr>
            <a:r>
              <a:rPr lang="" noProof="0" dirty="0" smtClean="0">
                <a:solidFill>
                  <a:schemeClr val="accent4"/>
                </a:solidFill>
              </a:rPr>
              <a:t>En el sistemático se obtienen muestras a intervalos regulares, p. ej., una cada 10 km.</a:t>
            </a:r>
          </a:p>
          <a:p>
            <a:pPr marL="0" indent="0">
              <a:buFontTx/>
              <a:buNone/>
            </a:pPr>
            <a:endParaRPr lang="" noProof="0" dirty="0" smtClean="0">
              <a:solidFill>
                <a:schemeClr val="accent4"/>
              </a:solidFill>
            </a:endParaRPr>
          </a:p>
          <a:p>
            <a:pPr marL="171450" indent="-171450">
              <a:buFontTx/>
              <a:buChar char="-"/>
            </a:pPr>
            <a:r>
              <a:rPr lang="" noProof="0" dirty="0" smtClean="0">
                <a:solidFill>
                  <a:schemeClr val="accent4"/>
                </a:solidFill>
              </a:rPr>
              <a:t>La eficiencia del muestreo puede mejorarse a través de la estratificación espacial (muestreo estratificado) con variables sustitutas conocidas (p. ej., puntos críticos de deforestación). Las variables sustitutas se pueden obtener de los datos satelitales de resolución gruesa o combinando otra información con referencia geográfica o de mapas, como la distancia hasta</a:t>
            </a:r>
            <a:r>
              <a:rPr lang="" baseline="0" noProof="0" dirty="0" smtClean="0">
                <a:solidFill>
                  <a:schemeClr val="accent4"/>
                </a:solidFill>
              </a:rPr>
              <a:t> </a:t>
            </a:r>
            <a:r>
              <a:rPr lang="" noProof="0" dirty="0" smtClean="0">
                <a:solidFill>
                  <a:schemeClr val="accent4"/>
                </a:solidFill>
              </a:rPr>
              <a:t>las carreteras o los asentamientos, la deforestación anterior, o factores como incendios.</a:t>
            </a:r>
          </a:p>
          <a:p>
            <a:pPr marL="171450" indent="-171450">
              <a:buFontTx/>
              <a:buChar char="-"/>
            </a:pPr>
            <a:endParaRPr lang="" noProof="0" dirty="0" smtClean="0">
              <a:solidFill>
                <a:schemeClr val="accent4"/>
              </a:solidFill>
            </a:endParaRP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3DA03B-DCC2-4143-B6F2-6D3AC63463C4}" type="slidenum">
              <a:rPr lang="en-GB" smtClean="0"/>
              <a:pPr/>
              <a:t>20</a:t>
            </a:fld>
            <a:endParaRPr lang="es-ES" dirty="0" smtClean="0"/>
          </a:p>
        </p:txBody>
      </p:sp>
    </p:spTree>
    <p:extLst>
      <p:ext uri="{BB962C8B-B14F-4D97-AF65-F5344CB8AC3E}">
        <p14:creationId xmlns:p14="http://schemas.microsoft.com/office/powerpoint/2010/main" val="150632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s-PY" dirty="0" smtClean="0"/>
              <a:t>Al comienzo</a:t>
            </a:r>
            <a:r>
              <a:rPr lang="es-PY" baseline="0" dirty="0" smtClean="0"/>
              <a:t> se expone brevemente una </a:t>
            </a:r>
            <a:r>
              <a:rPr lang="es-PY" dirty="0" smtClean="0"/>
              <a:t>introducción y el marco para el seguimiento</a:t>
            </a:r>
            <a:r>
              <a:rPr lang="es-PY" baseline="0" dirty="0" smtClean="0"/>
              <a:t> </a:t>
            </a:r>
            <a:r>
              <a:rPr lang="es-PY" dirty="0" smtClean="0"/>
              <a:t>de la cubierta forestal en el contexto de la CMNUCC.</a:t>
            </a:r>
          </a:p>
          <a:p>
            <a:pPr marL="171450" indent="-171450" eaLnBrk="1" hangingPunct="1">
              <a:buFontTx/>
              <a:buChar char="-"/>
            </a:pPr>
            <a:endParaRPr lang="es-PY" dirty="0" smtClean="0"/>
          </a:p>
          <a:p>
            <a:pPr marL="171450" indent="-171450" eaLnBrk="1" hangingPunct="1">
              <a:buFontTx/>
              <a:buChar char="-"/>
            </a:pPr>
            <a:r>
              <a:rPr lang="es-PY" dirty="0" smtClean="0"/>
              <a:t> La presentación se concentrará en las secciones 2-4.</a:t>
            </a:r>
          </a:p>
          <a:p>
            <a:pPr marL="0" indent="0" eaLnBrk="1" hangingPunct="1">
              <a:buFontTx/>
              <a:buNone/>
            </a:pPr>
            <a:endParaRPr lang="es-PY" dirty="0" smtClean="0"/>
          </a:p>
          <a:p>
            <a:pPr marL="171450" indent="-171450" eaLnBrk="1" hangingPunct="1">
              <a:buFontTx/>
              <a:buChar char="-"/>
            </a:pPr>
            <a:r>
              <a:rPr lang="es-PY" noProof="0" dirty="0" smtClean="0"/>
              <a:t>En las secciones 2-4 se presenta lo más avanzado en datos y procedimientos</a:t>
            </a:r>
            <a:r>
              <a:rPr lang="es-PY" baseline="0" noProof="0" dirty="0" smtClean="0"/>
              <a:t> </a:t>
            </a:r>
            <a:r>
              <a:rPr lang="es-PY" noProof="0" dirty="0" smtClean="0"/>
              <a:t>para hacer el seguimiento de los cambios en el área forestal a escala nacional en los países tropicales utilizando imágenes de detección remota. Se describen los enfoques y los datos necesarios para rastrear los cambios en las áreas forestales (deforestación y forestación) y se formulan recomendaciones generales sobre</a:t>
            </a:r>
            <a:r>
              <a:rPr lang="es-PY" baseline="0" noProof="0" dirty="0" smtClean="0"/>
              <a:t> </a:t>
            </a:r>
            <a:r>
              <a:rPr lang="es-PY" noProof="0" dirty="0" smtClean="0"/>
              <a:t>los pasos que se deberán seguir</a:t>
            </a:r>
            <a:r>
              <a:rPr lang="es-PY" dirty="0" smtClean="0"/>
              <a:t>.</a:t>
            </a:r>
          </a:p>
          <a:p>
            <a:pPr marL="0" indent="0" eaLnBrk="1" hangingPunct="1">
              <a:buFontTx/>
              <a:buNone/>
            </a:pPr>
            <a:endParaRPr lang="es-PY" dirty="0" smtClean="0"/>
          </a:p>
          <a:p>
            <a:pPr marL="171450" indent="-171450" eaLnBrk="1" hangingPunct="1">
              <a:buFontTx/>
              <a:buChar char="-"/>
            </a:pPr>
            <a:r>
              <a:rPr lang="es-PY" dirty="0" smtClean="0"/>
              <a:t>Por último, se destacan brevemente las limitaciones más importantes en el uso de datos satelitales.</a:t>
            </a:r>
          </a:p>
        </p:txBody>
      </p:sp>
    </p:spTree>
    <p:extLst>
      <p:ext uri="{BB962C8B-B14F-4D97-AF65-F5344CB8AC3E}">
        <p14:creationId xmlns:p14="http://schemas.microsoft.com/office/powerpoint/2010/main" val="2819105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s-AR" noProof="0" dirty="0" smtClean="0"/>
              <a:t>En</a:t>
            </a:r>
            <a:r>
              <a:rPr lang="es-AR" baseline="0" noProof="0" dirty="0" smtClean="0"/>
              <a:t> l</a:t>
            </a:r>
            <a:r>
              <a:rPr lang="es-AR" noProof="0" dirty="0" smtClean="0"/>
              <a:t>as secciones 2-4 se presenta lo más avanzado en datos y procedimientos</a:t>
            </a:r>
            <a:r>
              <a:rPr lang="es-AR" baseline="0" noProof="0" dirty="0" smtClean="0"/>
              <a:t> </a:t>
            </a:r>
            <a:r>
              <a:rPr lang="es-AR" noProof="0" dirty="0" smtClean="0"/>
              <a:t>para hacer el seguimiento de los cambios en el área forestal a escala nacional en los países tropicales utilizando imágenes de detección remota. Se describen los enfoques y los datos necesarios para rastrear los cambios en las áreas forestales (deforestación y forestación) y se formulan recomendaciones generales sobre</a:t>
            </a:r>
            <a:r>
              <a:rPr lang="es-AR" baseline="0" noProof="0" dirty="0" smtClean="0"/>
              <a:t> </a:t>
            </a:r>
            <a:r>
              <a:rPr lang="es-AR" noProof="0" dirty="0" smtClean="0"/>
              <a:t>los </a:t>
            </a:r>
            <a:r>
              <a:rPr lang="es-ES" noProof="0" dirty="0" smtClean="0"/>
              <a:t>pasos que se deberán seguir</a:t>
            </a:r>
            <a:r>
              <a:rPr dirty="0" smtClean="0"/>
              <a:t>.</a:t>
            </a:r>
          </a:p>
        </p:txBody>
      </p:sp>
    </p:spTree>
    <p:extLst>
      <p:ext uri="{BB962C8B-B14F-4D97-AF65-F5344CB8AC3E}">
        <p14:creationId xmlns:p14="http://schemas.microsoft.com/office/powerpoint/2010/main" val="156667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PE" noProof="0" dirty="0" smtClean="0"/>
              <a:t>Las imágenes satelitales generalmente atraviesan tres pasos principales de preprocesamiento: </a:t>
            </a:r>
            <a:r>
              <a:rPr lang="es-PE" b="1" noProof="0" dirty="0" smtClean="0"/>
              <a:t>1) </a:t>
            </a:r>
            <a:r>
              <a:rPr lang="es-PE" noProof="0" dirty="0" smtClean="0"/>
              <a:t>se deben </a:t>
            </a:r>
            <a:r>
              <a:rPr lang="es-PE" baseline="0" noProof="0" dirty="0" smtClean="0"/>
              <a:t>aplicar </a:t>
            </a:r>
            <a:r>
              <a:rPr lang="es-PE" b="1" noProof="0" dirty="0" smtClean="0"/>
              <a:t>correcciones geométricas</a:t>
            </a:r>
            <a:r>
              <a:rPr lang="es-PE" noProof="0" dirty="0" smtClean="0"/>
              <a:t> para garantizar que las imágenes de una serie temporal se superpongan adecuadamente, </a:t>
            </a:r>
            <a:r>
              <a:rPr lang="es-PE" b="1" noProof="0" dirty="0" smtClean="0"/>
              <a:t>2) </a:t>
            </a:r>
            <a:r>
              <a:rPr lang="es-PE" noProof="0" dirty="0" smtClean="0"/>
              <a:t>la </a:t>
            </a:r>
            <a:r>
              <a:rPr lang="es-PE" b="1" noProof="0" dirty="0" smtClean="0"/>
              <a:t>eliminación de nubes</a:t>
            </a:r>
            <a:r>
              <a:rPr lang="es-PE" noProof="0" dirty="0" smtClean="0"/>
              <a:t> es por lo general el segundo paso en el preprocesamiento de imágenes, y </a:t>
            </a:r>
            <a:r>
              <a:rPr lang="es-PE" b="1" noProof="0" dirty="0" smtClean="0"/>
              <a:t>3) </a:t>
            </a:r>
            <a:r>
              <a:rPr lang="es-PE" noProof="0" dirty="0" smtClean="0"/>
              <a:t>se recomienda aplicar </a:t>
            </a:r>
            <a:r>
              <a:rPr lang="es-PE" b="1" noProof="0" dirty="0" smtClean="0"/>
              <a:t>correcciones radiométricas</a:t>
            </a:r>
            <a:r>
              <a:rPr lang="es-PE" noProof="0" dirty="0" smtClean="0"/>
              <a:t> para facilitar la interpretación de los cambios (ya</a:t>
            </a:r>
            <a:r>
              <a:rPr lang="es-PE" baseline="0" noProof="0" dirty="0" smtClean="0"/>
              <a:t> que garantizan</a:t>
            </a:r>
            <a:r>
              <a:rPr lang="es-PE" noProof="0" dirty="0" smtClean="0"/>
              <a:t> que las imágenes tengan los mismos valores espectrales para los mismos objetos).</a:t>
            </a:r>
          </a:p>
          <a:p>
            <a:pPr marL="0" indent="0">
              <a:buFontTx/>
              <a:buNone/>
            </a:pPr>
            <a:endParaRPr lang="es-PE" noProof="0" dirty="0" smtClean="0"/>
          </a:p>
          <a:p>
            <a:pPr marL="0" indent="0">
              <a:buFontTx/>
              <a:buNone/>
            </a:pPr>
            <a:endParaRPr lang="es-PE" noProof="0" dirty="0" smtClean="0"/>
          </a:p>
          <a:p>
            <a:pPr marL="171450" indent="-171450">
              <a:buFontTx/>
              <a:buChar char="-"/>
            </a:pPr>
            <a:r>
              <a:rPr lang="es-PE" noProof="0" dirty="0" smtClean="0"/>
              <a:t>Para eliminar las nubes y las sombras de nubes, la interpretación visual (o por lo menos la validación) es el método preferido para las áreas de las que no se dispone de cobertura satelital completa sin nubes (debido a problemas relacionados con la eliminación</a:t>
            </a:r>
            <a:r>
              <a:rPr lang="es-PE" baseline="0" noProof="0" dirty="0" smtClean="0"/>
              <a:t> </a:t>
            </a:r>
            <a:r>
              <a:rPr lang="es-PE" noProof="0" dirty="0" smtClean="0"/>
              <a:t>automatizada de nubes y sombras de nubes en conjuntos de datos que cubren grandes áreas).</a:t>
            </a:r>
          </a:p>
          <a:p>
            <a:pPr marL="0" indent="0">
              <a:buFontTx/>
              <a:buNone/>
            </a:pPr>
            <a:endParaRPr lang="es-PE" noProof="0" dirty="0" smtClean="0"/>
          </a:p>
          <a:p>
            <a:pPr marL="171450" indent="-171450">
              <a:buFontTx/>
              <a:buChar char="-"/>
            </a:pPr>
            <a:r>
              <a:rPr lang="es-PE" noProof="0" dirty="0" smtClean="0"/>
              <a:t>Para las correcciones radiométricas, los requisitos varían según el método de clasificación. Los enfoques digitales y automatizados sofisticados requieren corrección radiométrica para calibrar los valores espectrales a los mismos objetos de referencia en los conjuntos de datos multitemporales. Esto se hace generalmente identificando</a:t>
            </a:r>
            <a:r>
              <a:rPr lang="es-PE" baseline="0" noProof="0" dirty="0" smtClean="0"/>
              <a:t> </a:t>
            </a:r>
            <a:r>
              <a:rPr lang="es-PE" noProof="0" dirty="0" smtClean="0"/>
              <a:t>un cuerpo de agua o un objeto oscuro y calibrando las demás imágenes con la primera. La reducción de la bruma quizás sea una opción complementaria útil para los enfoques digitales. La contaminación de las imágenes</a:t>
            </a:r>
            <a:r>
              <a:rPr lang="es-PE" baseline="0" noProof="0" dirty="0" smtClean="0"/>
              <a:t> con </a:t>
            </a:r>
            <a:r>
              <a:rPr lang="es-PE" noProof="0" dirty="0" smtClean="0"/>
              <a:t>la neblina es relativamente frecuente en las regiones tropicales. Por lo tanto, cuando no se dispone de imágenes alternativas, se recomienda la corregir la bruma antes de analizar la imagen. Se recomienda la normalización topográfica para los entornos montañosos a partir de un modelo digital del terreno (DTM). Para los datos de resolución media, se puede utilizar el DTM de la SRTM (Misión Topográfica Radar Shuttle) con los enfoques automatizados.</a:t>
            </a:r>
          </a:p>
        </p:txBody>
      </p:sp>
    </p:spTree>
    <p:extLst>
      <p:ext uri="{BB962C8B-B14F-4D97-AF65-F5344CB8AC3E}">
        <p14:creationId xmlns:p14="http://schemas.microsoft.com/office/powerpoint/2010/main" val="324843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p:txBody>
          <a:bodyPr wrap="square" numCol="1" anchor="t" anchorCtr="0" compatLnSpc="1">
            <a:prstTxWarp prst="textNoShape">
              <a:avLst/>
            </a:prstTxWarp>
          </a:bodyPr>
          <a:lstStyle/>
          <a:p>
            <a:pPr marL="0" indent="0">
              <a:buFontTx/>
              <a:buNone/>
              <a:defRPr/>
            </a:pPr>
            <a:r>
              <a:rPr lang="es-BO" noProof="0" dirty="0" smtClean="0"/>
              <a:t>Actualmente, las únicas imágenes globales de detección remota de resolución media (30 m) gratuitas son de la NASA (satélites Landsat);</a:t>
            </a:r>
            <a:r>
              <a:rPr lang="es-BO" baseline="0" noProof="0" dirty="0" smtClean="0"/>
              <a:t> </a:t>
            </a:r>
            <a:r>
              <a:rPr lang="es-BO" noProof="0" dirty="0" smtClean="0"/>
              <a:t>corresponden aproximadamente a los años 1990, 2000, 2005 y 2010, y presentan algunos problemas de calidad en algunas partes de los trópicos (nubes, estacionalidad, etc.). Todos los datos de Landsat del archivo de USGS son de acceso gratuito desde fines de 2008. Estos conjuntos de datos pueden usarse como datos de referencia para el registro geográfico de imágenes.</a:t>
            </a:r>
          </a:p>
          <a:p>
            <a:pPr>
              <a:defRPr/>
            </a:pPr>
            <a:endParaRPr lang="es-BO" noProof="0" dirty="0" smtClean="0"/>
          </a:p>
        </p:txBody>
      </p:sp>
    </p:spTree>
    <p:extLst>
      <p:ext uri="{BB962C8B-B14F-4D97-AF65-F5344CB8AC3E}">
        <p14:creationId xmlns:p14="http://schemas.microsoft.com/office/powerpoint/2010/main" val="3454359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PY" noProof="0" dirty="0" smtClean="0"/>
              <a:t>En esta diapositiva se presenta la</a:t>
            </a:r>
            <a:r>
              <a:rPr lang="es-PY" baseline="0" noProof="0" dirty="0" smtClean="0"/>
              <a:t> </a:t>
            </a:r>
            <a:r>
              <a:rPr lang="es-PY" noProof="0" dirty="0" smtClean="0"/>
              <a:t>cadena de preprocesamiento de imágenes de Landsat utilizada en el CCI para el mapeo por muestras del cambio de la cubierta forestal pantropical. Tenga en cuenta que este enfoque no requiere corrección atmosférica general, sino simplemente la normalización de las imágenes adquiridas en dos pasos temporales diferentes en la misma área. La cadena se inicia con una imagen calibrada de la parte superior de la atmósfera; luego (si es necesario) se reduce la bruma sobre</a:t>
            </a:r>
            <a:r>
              <a:rPr lang="es-PY" baseline="0" noProof="0" dirty="0" smtClean="0"/>
              <a:t> la </a:t>
            </a:r>
            <a:r>
              <a:rPr lang="es-PY" noProof="0" dirty="0" smtClean="0"/>
              <a:t>base de una transformación </a:t>
            </a:r>
            <a:r>
              <a:rPr lang="es-PY" i="1" noProof="0" dirty="0" smtClean="0"/>
              <a:t>tasseled cap </a:t>
            </a:r>
            <a:r>
              <a:rPr lang="es-PY" noProof="0" dirty="0" smtClean="0"/>
              <a:t>(gorro de borla). A esto le sigue la creación de una máscara forestal básica, que se utiliza posteriormente para la normalización de los valores espectrales de imágenes obtenidas en diferentes momentos. Después de esto, las imágenes están listas para la segmentación multitemporal y para la posterior clasificación. (La metodología se describe en mayor detalle en los documentos de ejercicios que se adjuntan).</a:t>
            </a:r>
          </a:p>
          <a:p>
            <a:pPr marL="0" indent="0">
              <a:buFontTx/>
              <a:buNone/>
            </a:pPr>
            <a:endParaRPr lang="es-PY" noProof="0" dirty="0" smtClean="0"/>
          </a:p>
          <a:p>
            <a:pPr marL="0" indent="0">
              <a:buFontTx/>
              <a:buNone/>
            </a:pPr>
            <a:r>
              <a:rPr lang="es-PY" noProof="0" dirty="0" smtClean="0"/>
              <a:t>Fuente:</a:t>
            </a:r>
          </a:p>
          <a:p>
            <a:pPr marL="0" indent="0">
              <a:buFontTx/>
              <a:buNone/>
            </a:pPr>
            <a:r>
              <a:rPr lang="es-PY" noProof="0" dirty="0" smtClean="0"/>
              <a:t>Bodart y otros, 2011.</a:t>
            </a:r>
          </a:p>
        </p:txBody>
      </p:sp>
    </p:spTree>
    <p:extLst>
      <p:ext uri="{BB962C8B-B14F-4D97-AF65-F5344CB8AC3E}">
        <p14:creationId xmlns:p14="http://schemas.microsoft.com/office/powerpoint/2010/main" val="1179443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buFontTx/>
              <a:buChar char="-"/>
              <a:defRPr/>
            </a:pPr>
            <a:r>
              <a:rPr lang="es-ES_tradnl" noProof="0" dirty="0" smtClean="0"/>
              <a:t>Existen muchos métodos para interpretar imágenes (por ejemplo, vea </a:t>
            </a:r>
            <a:r>
              <a:rPr lang="es-ES_tradnl" i="1" noProof="0" dirty="0" smtClean="0"/>
              <a:t>Sourcebook</a:t>
            </a:r>
            <a:r>
              <a:rPr lang="es-ES_tradnl" noProof="0" dirty="0" smtClean="0"/>
              <a:t> de GOFC-GOLD, 2013, cuadro 2.1.3). La selección del método depende de los recursos disponibles y de si se cuenta con </a:t>
            </a:r>
            <a:r>
              <a:rPr lang="es-ES_tradnl" i="1" noProof="0" dirty="0" smtClean="0"/>
              <a:t>software </a:t>
            </a:r>
            <a:r>
              <a:rPr lang="es-ES_tradnl" noProof="0" dirty="0" smtClean="0"/>
              <a:t>de procesamiento de imágenes. Sea cual fuere el método que se ha seleccionado, los resultados deben poder ser repetidos por diferentes analistas.</a:t>
            </a:r>
          </a:p>
          <a:p>
            <a:pPr marL="0" indent="0">
              <a:buFontTx/>
              <a:buNone/>
              <a:defRPr/>
            </a:pPr>
            <a:endParaRPr lang="es-ES_tradnl" noProof="0" dirty="0" smtClean="0"/>
          </a:p>
          <a:p>
            <a:pPr marL="171450" indent="-171450">
              <a:buFontTx/>
              <a:buChar char="-"/>
              <a:defRPr/>
            </a:pPr>
            <a:r>
              <a:rPr lang="es-ES_tradnl" noProof="0" dirty="0" smtClean="0"/>
              <a:t>En general, es más difícil identificar la forestación que la deforestación. La forestación se produce gradualmente a lo largo de varios años, en tanto que la deforestación ocurre con más rapidez</a:t>
            </a:r>
            <a:r>
              <a:rPr lang="es-ES_tradnl" baseline="0" noProof="0" dirty="0" smtClean="0"/>
              <a:t> y, p</a:t>
            </a:r>
            <a:r>
              <a:rPr lang="es-ES_tradnl" noProof="0" dirty="0" smtClean="0"/>
              <a:t>or lo tanto, es más visible. Si es necesario hacer el seguimiento de la forestación además del de la deforestación, quizá se deba utilizar una resolución más alta, realizar</a:t>
            </a:r>
            <a:r>
              <a:rPr lang="es-ES_tradnl" baseline="0" noProof="0" dirty="0" smtClean="0"/>
              <a:t> </a:t>
            </a:r>
            <a:r>
              <a:rPr lang="es-ES_tradnl" noProof="0" dirty="0" smtClean="0"/>
              <a:t>trabajos de campo adicionales y evaluar la exactitud.</a:t>
            </a:r>
          </a:p>
          <a:p>
            <a:pPr>
              <a:defRPr/>
            </a:pPr>
            <a:endParaRPr lang="es-ES_tradnl" noProof="0" dirty="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77F4F4-ED4A-407E-9890-C7400C53DAA3}" type="slidenum">
              <a:rPr lang="en-GB" smtClean="0"/>
              <a:pPr/>
              <a:t>25</a:t>
            </a:fld>
            <a:endParaRPr lang="es-ES" dirty="0" smtClean="0"/>
          </a:p>
        </p:txBody>
      </p:sp>
    </p:spTree>
    <p:extLst>
      <p:ext uri="{BB962C8B-B14F-4D97-AF65-F5344CB8AC3E}">
        <p14:creationId xmlns:p14="http://schemas.microsoft.com/office/powerpoint/2010/main" val="83426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PY" noProof="0" dirty="0" smtClean="0"/>
              <a:t>En</a:t>
            </a:r>
            <a:r>
              <a:rPr lang="es-PY" baseline="0" noProof="0" dirty="0" smtClean="0"/>
              <a:t> e</a:t>
            </a:r>
            <a:r>
              <a:rPr lang="es-PY" noProof="0" dirty="0" smtClean="0"/>
              <a:t>sta diapositiva se clasifican los principales enfoques metodológicos para el análisis de datos satelitales de resolución moderada, que abarcan desde la interpretación visual basada en puntos hasta los métodos de interpretación automática basada en segmentos. También se describen brevemente</a:t>
            </a:r>
            <a:r>
              <a:rPr lang="es-PY" baseline="0" noProof="0" dirty="0" smtClean="0"/>
              <a:t> l</a:t>
            </a:r>
            <a:r>
              <a:rPr lang="es-PY" noProof="0" dirty="0" smtClean="0"/>
              <a:t>as principales áreas de uso, así como las principales ventajas y limitaciones</a:t>
            </a:r>
            <a:r>
              <a:rPr lang="es-PY" baseline="0" noProof="0" dirty="0" smtClean="0"/>
              <a:t> de cada uno</a:t>
            </a:r>
            <a:r>
              <a:rPr lang="es-PY" noProof="0" dirty="0" smtClean="0"/>
              <a:t>. La elección del método más adecuado para una situación determinada se basa en varias cuestiones (p. ej., disponibilidad/calidad de los datos satelitales, </a:t>
            </a:r>
            <a:r>
              <a:rPr lang="es-PY" i="1" noProof="0" dirty="0" smtClean="0"/>
              <a:t>software</a:t>
            </a:r>
            <a:r>
              <a:rPr lang="es-PY" noProof="0" dirty="0" smtClean="0"/>
              <a:t>, recursos humanos, etc.), como se describe en otras secciones de esta conferencia.</a:t>
            </a:r>
          </a:p>
          <a:p>
            <a:pPr marL="0" indent="0">
              <a:buFontTx/>
              <a:buNone/>
            </a:pPr>
            <a:endParaRPr lang="es-PY" noProof="0" dirty="0" smtClean="0"/>
          </a:p>
          <a:p>
            <a:pPr marL="171450" indent="-171450">
              <a:buFontTx/>
              <a:buChar char="-"/>
            </a:pPr>
            <a:r>
              <a:rPr lang="es-PY" noProof="0" dirty="0" smtClean="0"/>
              <a:t>La interpretación visual de escena a escena del cambio del área forestal puede ser simple y sólida, aunque es un método que demanda mucho tiempo. La combinación de métodos automatizados (segmentación o clasificación) y la interpretación visual puede</a:t>
            </a:r>
            <a:r>
              <a:rPr lang="es-PY" baseline="0" noProof="0" dirty="0" smtClean="0"/>
              <a:t> </a:t>
            </a:r>
            <a:r>
              <a:rPr lang="es-PY" noProof="0" dirty="0" smtClean="0"/>
              <a:t>reducir la carga de trabajo.</a:t>
            </a:r>
          </a:p>
          <a:p>
            <a:pPr marL="0" indent="0">
              <a:buFontTx/>
              <a:buNone/>
            </a:pPr>
            <a:endParaRPr lang="es-PY" noProof="0" dirty="0" smtClean="0"/>
          </a:p>
          <a:p>
            <a:pPr marL="171450" indent="-171450">
              <a:buFontTx/>
              <a:buChar char="-"/>
            </a:pPr>
            <a:r>
              <a:rPr lang="es-PY" noProof="0" dirty="0" smtClean="0"/>
              <a:t>En general, cuando</a:t>
            </a:r>
            <a:r>
              <a:rPr lang="es-PY" baseline="0" noProof="0" dirty="0" smtClean="0"/>
              <a:t> sea posible, es conveniente aplicar </a:t>
            </a:r>
            <a:r>
              <a:rPr lang="es-PY" noProof="0" dirty="0" smtClean="0"/>
              <a:t>métodos automatizados, porque la interpretación puede repetirse y es eficiente. Incluso en un proceso totalmente automatizado, un analista familiarizado con la región debe realizar una inspección visual del resultado para garantizar una interpretación apropiada.</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B1AFEB-6BA8-427B-990E-63383E023AED}" type="slidenum">
              <a:rPr lang="en-GB" smtClean="0"/>
              <a:pPr/>
              <a:t>26</a:t>
            </a:fld>
            <a:endParaRPr lang="es-ES" dirty="0" smtClean="0"/>
          </a:p>
        </p:txBody>
      </p:sp>
    </p:spTree>
    <p:extLst>
      <p:ext uri="{BB962C8B-B14F-4D97-AF65-F5344CB8AC3E}">
        <p14:creationId xmlns:p14="http://schemas.microsoft.com/office/powerpoint/2010/main" val="1002734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s-PY" noProof="0" dirty="0" smtClean="0"/>
              <a:t>La ventaja de la delimitación e interpretación puramente visual es que permite utilizar</a:t>
            </a:r>
            <a:r>
              <a:rPr lang="es-PY" baseline="0" noProof="0" dirty="0" smtClean="0"/>
              <a:t> </a:t>
            </a:r>
            <a:r>
              <a:rPr lang="es-PY" noProof="0" dirty="0" smtClean="0"/>
              <a:t>el conocimiento local, incluso en el caso en que no se disponga de</a:t>
            </a:r>
            <a:r>
              <a:rPr lang="es-PY" baseline="0" noProof="0" dirty="0" smtClean="0"/>
              <a:t> las </a:t>
            </a:r>
            <a:r>
              <a:rPr lang="es-PY" noProof="0" dirty="0" smtClean="0"/>
              <a:t>capacidades técnicas para el análisis de imágenes (o sean muy limitadas).</a:t>
            </a:r>
          </a:p>
          <a:p>
            <a:pPr marL="0" indent="0">
              <a:buFontTx/>
              <a:buNone/>
            </a:pPr>
            <a:endParaRPr lang="es-PY" baseline="0" noProof="0" dirty="0" smtClean="0"/>
          </a:p>
          <a:p>
            <a:pPr marL="171450" indent="-171450">
              <a:buFontTx/>
              <a:buChar char="-"/>
            </a:pPr>
            <a:r>
              <a:rPr lang="es-PY" noProof="0" dirty="0" smtClean="0"/>
              <a:t>Para mejorar la repetitividad y acelerar el proceso, la interpretación visual se puede combinar con pasos de procesamiento automatizado. Consulte la próxima diapositiva.</a:t>
            </a:r>
          </a:p>
          <a:p>
            <a:pPr marL="0" indent="0">
              <a:buFontTx/>
              <a:buNone/>
            </a:pPr>
            <a:r>
              <a:rPr lang="es-PY" noProof="0" dirty="0" smtClean="0"/>
              <a:t> </a:t>
            </a:r>
            <a:endParaRPr lang="es-PY" noProof="0" dirty="0"/>
          </a:p>
        </p:txBody>
      </p:sp>
      <p:sp>
        <p:nvSpPr>
          <p:cNvPr id="4" name="Slide Number Placeholder 3"/>
          <p:cNvSpPr>
            <a:spLocks noGrp="1"/>
          </p:cNvSpPr>
          <p:nvPr>
            <p:ph type="sldNum" sz="quarter" idx="10"/>
          </p:nvPr>
        </p:nvSpPr>
        <p:spPr/>
        <p:txBody>
          <a:bodyPr/>
          <a:lstStyle/>
          <a:p>
            <a:pPr>
              <a:defRPr/>
            </a:pPr>
            <a:fld id="{841F3CB1-D075-420F-AB80-C315EF4EF379}" type="slidenum">
              <a:rPr lang="en-GB" smtClean="0"/>
              <a:pPr>
                <a:defRPr/>
              </a:pPr>
              <a:t>27</a:t>
            </a:fld>
            <a:endParaRPr lang="es-ES" dirty="0"/>
          </a:p>
        </p:txBody>
      </p:sp>
    </p:spTree>
    <p:extLst>
      <p:ext uri="{BB962C8B-B14F-4D97-AF65-F5344CB8AC3E}">
        <p14:creationId xmlns:p14="http://schemas.microsoft.com/office/powerpoint/2010/main" val="2986135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buFontTx/>
              <a:buChar char="-"/>
              <a:defRPr/>
            </a:pPr>
            <a:r>
              <a:rPr lang="es-DO" noProof="0" dirty="0" smtClean="0"/>
              <a:t>La segmentación de imágenes es un proceso por el cual se divide una imagen en grupos de píxeles que son espectralmente similares y espacialmente adyacentes. Los límites de los grupos de píxeles delinean los objetos terrestres de la misma manera en que lo haría un analista humano sobre la base de su forma, tono y textura. Sin embargo, la delimitación es más precisa y objetiva, ya que se lleva a cabo a nivel del píxel en función de valores cuantitativos.</a:t>
            </a:r>
          </a:p>
          <a:p>
            <a:pPr marL="171450" indent="-171450">
              <a:buFontTx/>
              <a:buChar char="-"/>
              <a:defRPr/>
            </a:pPr>
            <a:endParaRPr lang="es-DO" noProof="0" dirty="0" smtClean="0"/>
          </a:p>
          <a:p>
            <a:pPr marL="171450" indent="-171450">
              <a:buFontTx/>
              <a:buChar char="-"/>
              <a:defRPr/>
            </a:pPr>
            <a:r>
              <a:rPr lang="es-DO" noProof="0" dirty="0" smtClean="0"/>
              <a:t>La segmentación para delimitar objetos en las imágenes reduce el tiempo de procesamiento de análisis de las imágenes. La delimitación que</a:t>
            </a:r>
            <a:r>
              <a:rPr lang="es-DO" baseline="0" noProof="0" dirty="0" smtClean="0"/>
              <a:t> se logra con </a:t>
            </a:r>
            <a:r>
              <a:rPr lang="es-DO" noProof="0" dirty="0" smtClean="0"/>
              <a:t>este método</a:t>
            </a:r>
            <a:r>
              <a:rPr lang="es-DO" baseline="0" noProof="0" dirty="0" smtClean="0"/>
              <a:t> </a:t>
            </a:r>
            <a:r>
              <a:rPr lang="es-DO" noProof="0" dirty="0" smtClean="0"/>
              <a:t>es no solo más rápida y automática, sino también más fina que lo que podría lograrse con un método manual. Puede repetirse y es, por lo tanto, más objetiva que la</a:t>
            </a:r>
            <a:r>
              <a:rPr lang="es-DO" baseline="0" noProof="0" dirty="0" smtClean="0"/>
              <a:t> </a:t>
            </a:r>
            <a:r>
              <a:rPr lang="es-DO" noProof="0" dirty="0" smtClean="0"/>
              <a:t>delimitación visual de un analista.</a:t>
            </a:r>
          </a:p>
          <a:p>
            <a:pPr marL="0" indent="0">
              <a:buFontTx/>
              <a:buNone/>
              <a:defRPr/>
            </a:pPr>
            <a:endParaRPr lang="es-DO" noProof="0" dirty="0" smtClean="0"/>
          </a:p>
          <a:p>
            <a:pPr marL="171450" indent="-171450">
              <a:buFontTx/>
              <a:buChar char="-"/>
              <a:defRPr/>
            </a:pPr>
            <a:r>
              <a:rPr lang="es-DO" noProof="0" dirty="0" smtClean="0"/>
              <a:t>El uso de segmentaciones de varias fechas en lugar de un par de segmentaciones individuales está justificado por el objetivo final, que es determinar el cambio.</a:t>
            </a:r>
          </a:p>
          <a:p>
            <a:pPr>
              <a:defRPr/>
            </a:pPr>
            <a:endParaRPr lang="es-DO" noProof="0" dirty="0" smtClean="0"/>
          </a:p>
          <a:p>
            <a:pPr>
              <a:defRPr/>
            </a:pPr>
            <a:endParaRPr lang="es-DO" noProof="0" dirty="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929A57-AB0E-4290-BF5D-682E4FDCEC2F}" type="slidenum">
              <a:rPr lang="en-GB" smtClean="0"/>
              <a:pPr/>
              <a:t>28</a:t>
            </a:fld>
            <a:endParaRPr lang="es-ES" dirty="0" smtClean="0"/>
          </a:p>
        </p:txBody>
      </p:sp>
    </p:spTree>
    <p:extLst>
      <p:ext uri="{BB962C8B-B14F-4D97-AF65-F5344CB8AC3E}">
        <p14:creationId xmlns:p14="http://schemas.microsoft.com/office/powerpoint/2010/main" val="67731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171450" indent="-171450">
              <a:buFontTx/>
              <a:buChar char="-"/>
              <a:defRPr/>
            </a:pPr>
            <a:r>
              <a:rPr lang="" noProof="0" dirty="0" smtClean="0"/>
              <a:t>En</a:t>
            </a:r>
            <a:r>
              <a:rPr lang="" baseline="0" noProof="0" dirty="0" smtClean="0"/>
              <a:t> e</a:t>
            </a:r>
            <a:r>
              <a:rPr lang="" noProof="0" dirty="0" smtClean="0"/>
              <a:t>sta diapositiva se presenta un ejemplo de segmentación multitemporal. Observe que, en este enfoque, las áreas donde la cubierta terrestre ha cambiado durante el período de observación formarán segmentos separados.</a:t>
            </a:r>
          </a:p>
          <a:p>
            <a:pPr marL="0" indent="0">
              <a:buFontTx/>
              <a:buNone/>
              <a:defRPr/>
            </a:pPr>
            <a:endParaRPr lang="" noProof="0" dirty="0" smtClean="0"/>
          </a:p>
          <a:p>
            <a:pPr marL="0" indent="0">
              <a:buFontTx/>
              <a:buNone/>
              <a:defRPr/>
            </a:pPr>
            <a:r>
              <a:rPr lang="" noProof="0" dirty="0" smtClean="0"/>
              <a:t>Fuentes:</a:t>
            </a:r>
          </a:p>
          <a:p>
            <a:pPr marL="0" indent="0">
              <a:buFontTx/>
              <a:buNone/>
              <a:defRPr/>
            </a:pPr>
            <a:r>
              <a:rPr lang="" noProof="0" dirty="0" smtClean="0"/>
              <a:t>Raši y otros, 2011. </a:t>
            </a:r>
          </a:p>
        </p:txBody>
      </p:sp>
    </p:spTree>
    <p:extLst>
      <p:ext uri="{BB962C8B-B14F-4D97-AF65-F5344CB8AC3E}">
        <p14:creationId xmlns:p14="http://schemas.microsoft.com/office/powerpoint/2010/main" val="2373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GT" noProof="0" dirty="0" smtClean="0"/>
              <a:t>Se recomienda aplicar por separado dos clasificaciones supervisadas de objetos en las dos imágenes de varias fechas, en lugar de aplicar una única clasificación supervisada de objetos en el par de imágenes, debido a que en un paso supervisado es mucho más fácil producir</a:t>
            </a:r>
            <a:r>
              <a:rPr lang="es-GT" baseline="0" noProof="0" dirty="0" smtClean="0"/>
              <a:t> </a:t>
            </a:r>
            <a:r>
              <a:rPr lang="es-GT" noProof="0" dirty="0" smtClean="0"/>
              <a:t>dos clasificaciones de terreno independientes que una clasificación directa de trayectorias del cambio.</a:t>
            </a:r>
          </a:p>
          <a:p>
            <a:pPr marL="0" indent="0">
              <a:buFontTx/>
              <a:buNone/>
            </a:pPr>
            <a:endParaRPr lang="es-GT" noProof="0" dirty="0" smtClean="0"/>
          </a:p>
          <a:p>
            <a:pPr marL="171450" indent="-171450">
              <a:buFontTx/>
              <a:buChar char="-"/>
            </a:pPr>
            <a:r>
              <a:rPr lang="es-GT" sz="1200" kern="1200" noProof="0" dirty="0" smtClean="0">
                <a:solidFill>
                  <a:schemeClr val="tx1"/>
                </a:solidFill>
                <a:effectLst/>
                <a:latin typeface="+mn-lt"/>
              </a:rPr>
              <a:t>Puede crearse un conjunto estándar de datos de entrenamiento</a:t>
            </a:r>
            <a:r>
              <a:rPr lang="es-GT" sz="1200" kern="1200" baseline="0" noProof="0" dirty="0" smtClean="0">
                <a:solidFill>
                  <a:schemeClr val="tx1"/>
                </a:solidFill>
                <a:effectLst/>
                <a:latin typeface="+mn-lt"/>
              </a:rPr>
              <a:t> </a:t>
            </a:r>
            <a:r>
              <a:rPr lang="es-GT" sz="1200" kern="1200" noProof="0" dirty="0" smtClean="0">
                <a:solidFill>
                  <a:schemeClr val="tx1"/>
                </a:solidFill>
                <a:effectLst/>
                <a:latin typeface="+mn-lt"/>
              </a:rPr>
              <a:t>para la clasificación supervisada que incluya muestras de todas las clases deseadas utilizando una muestra exhaustiva de las áreas de entrenamiento (tenga en cuenta también la representatividad y la separabilidad espectral de la clase) a partir de los datos de detección remota que se utilizan en el análisis.</a:t>
            </a:r>
          </a:p>
          <a:p>
            <a:pPr marL="0" indent="0">
              <a:buFontTx/>
              <a:buNone/>
            </a:pPr>
            <a:endParaRPr lang="es-GT" noProof="0" dirty="0" smtClean="0"/>
          </a:p>
          <a:p>
            <a:pPr marL="171450" indent="-171450">
              <a:buFontTx/>
              <a:buChar char="-"/>
            </a:pPr>
            <a:r>
              <a:rPr lang="es-GT" noProof="0" dirty="0" smtClean="0"/>
              <a:t>Si bien también es posible el agrupamiento no supervisado (seguido del etiquetado visual), para las áreas grandes (más que un puñado de imágenes satelitales) se recomienda aplicar la clasificación supervisada de objetos (con una fase de entrenamiento previo y una fase de corrección/validación del etiquetado posterior). La clasificación directa no supervisada de las trayectorias del cambio de las dos imágenes de varias fechas implica un segundo paso de etiquetado visual del resultado de la clasificación en las diferentes combinaciones de clases de cambios, tarea que demanda tiempo. La segmentación de varias fechas seguida de la clasificación supervisada de las fechas individuales se considera más eficiente en el caso de contar con gran cantidad de imágenes.</a:t>
            </a:r>
          </a:p>
          <a:p>
            <a:pPr marL="0" indent="0">
              <a:buFontTx/>
              <a:buNone/>
            </a:pPr>
            <a:endParaRPr lang="es-GT" noProof="0" dirty="0" smtClean="0"/>
          </a:p>
          <a:p>
            <a:pPr marL="171450" indent="-171450">
              <a:buFontTx/>
              <a:buChar char="-"/>
            </a:pPr>
            <a:r>
              <a:rPr lang="es-GT" noProof="0" dirty="0" smtClean="0"/>
              <a:t>También pueden utilizarse otras opciones metodológicas según las condiciones o los</a:t>
            </a:r>
            <a:r>
              <a:rPr lang="es-GT" baseline="0" noProof="0" dirty="0" smtClean="0"/>
              <a:t> conocimientos técnicos </a:t>
            </a:r>
            <a:r>
              <a:rPr lang="es-GT" noProof="0" dirty="0" smtClean="0"/>
              <a:t>específicos de un país (consulte </a:t>
            </a:r>
            <a:r>
              <a:rPr lang="es-GT" i="1" noProof="0" dirty="0" smtClean="0"/>
              <a:t>Sourcebook</a:t>
            </a:r>
            <a:r>
              <a:rPr lang="es-GT" noProof="0" dirty="0" smtClean="0"/>
              <a:t> de GOFC-GOLD, 2012, cuadro 2.1.3, o la diapositiva 25 de este módulo). </a:t>
            </a:r>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61EF10-9750-4BAC-AD58-48257922F751}" type="slidenum">
              <a:rPr lang="en-GB" smtClean="0"/>
              <a:pPr/>
              <a:t>30</a:t>
            </a:fld>
            <a:endParaRPr lang="es-ES" dirty="0" smtClean="0"/>
          </a:p>
        </p:txBody>
      </p:sp>
    </p:spTree>
    <p:extLst>
      <p:ext uri="{BB962C8B-B14F-4D97-AF65-F5344CB8AC3E}">
        <p14:creationId xmlns:p14="http://schemas.microsoft.com/office/powerpoint/2010/main" val="312123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endParaRPr lang="en-US" dirty="0" smtClean="0"/>
          </a:p>
        </p:txBody>
      </p:sp>
    </p:spTree>
    <p:extLst>
      <p:ext uri="{BB962C8B-B14F-4D97-AF65-F5344CB8AC3E}">
        <p14:creationId xmlns:p14="http://schemas.microsoft.com/office/powerpoint/2010/main" val="1726202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0" indent="0">
              <a:buFontTx/>
              <a:buNone/>
              <a:defRPr/>
            </a:pPr>
            <a:r>
              <a:rPr lang="" noProof="0" dirty="0" smtClean="0"/>
              <a:t>En</a:t>
            </a:r>
            <a:r>
              <a:rPr lang="" baseline="0" noProof="0" dirty="0" smtClean="0"/>
              <a:t> e</a:t>
            </a:r>
            <a:r>
              <a:rPr lang="" noProof="0" dirty="0" smtClean="0"/>
              <a:t>sta diapositiva se presenta un ejemplo de clasificación automatizada de una imagen segmentada</a:t>
            </a:r>
            <a:r>
              <a:rPr lang="en-US" noProof="0" dirty="0" smtClean="0"/>
              <a:t>,</a:t>
            </a:r>
            <a:r>
              <a:rPr lang="" noProof="0" dirty="0" smtClean="0"/>
              <a:t> que se realiza utilizando la base de datos de firmas de la cubierta terrestre. Observe que esta es solo la primera fase de la clasificación. Los resultados de la clasificación inicial (a la derecha) atravesarán posteriormente un segundo nivel de segmentación en el que se utilizará también la información temática (es decir, clases) obtenida en el primer paso.</a:t>
            </a:r>
          </a:p>
          <a:p>
            <a:pPr>
              <a:defRPr/>
            </a:pPr>
            <a:endParaRPr lang="" noProof="0" dirty="0" smtClean="0"/>
          </a:p>
        </p:txBody>
      </p:sp>
    </p:spTree>
    <p:extLst>
      <p:ext uri="{BB962C8B-B14F-4D97-AF65-F5344CB8AC3E}">
        <p14:creationId xmlns:p14="http://schemas.microsoft.com/office/powerpoint/2010/main" val="4282828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p:txBody>
          <a:bodyPr wrap="square" numCol="1" anchor="t" anchorCtr="0" compatLnSpc="1">
            <a:prstTxWarp prst="textNoShape">
              <a:avLst/>
            </a:prstTxWarp>
          </a:bodyPr>
          <a:lstStyle/>
          <a:p>
            <a:pPr marL="0" indent="0">
              <a:buFontTx/>
              <a:buNone/>
              <a:defRPr/>
            </a:pPr>
            <a:r>
              <a:rPr lang="es-ES_tradnl" noProof="0" dirty="0" smtClean="0"/>
              <a:t>En esta diapositiva se presenta la idea básica de detectar el cambio de la cubierta terrestre utilizando el método de clasificación presentado en las diapositivas anteriores. Mediante el uso de los segmentos multitemporales, se clasifica por separado cada imagen de la época (en este caso 2001 y 2005). Las clasificaciones finales luego se superponen y se crea una matriz del cambio. Es importante destacar que, debido a la clasificación multitemporal, los bordes del segmento coinciden perfectamente en las dos imágenes y las áreas modificadas se delinean como segmentos separados. </a:t>
            </a:r>
          </a:p>
          <a:p>
            <a:pPr>
              <a:defRPr/>
            </a:pPr>
            <a:endParaRPr lang="es-ES_tradnl" noProof="0" dirty="0" smtClean="0"/>
          </a:p>
        </p:txBody>
      </p:sp>
    </p:spTree>
    <p:extLst>
      <p:ext uri="{BB962C8B-B14F-4D97-AF65-F5344CB8AC3E}">
        <p14:creationId xmlns:p14="http://schemas.microsoft.com/office/powerpoint/2010/main" val="597131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 noProof="0" dirty="0" smtClean="0"/>
              <a:t>Dada la heterogeneidad de las firmas espectrales de los bosques y, ocasionalmente, las malas condiciones radiométricas, es indispensable que un intérprete calificado analice</a:t>
            </a:r>
            <a:r>
              <a:rPr lang="" baseline="0" noProof="0" dirty="0" smtClean="0"/>
              <a:t> </a:t>
            </a:r>
            <a:r>
              <a:rPr lang="" noProof="0" dirty="0" smtClean="0"/>
              <a:t>la imagen para trazar con alta precisión un mapa del uso de la tierra y del cambio en el uso de la tierra.</a:t>
            </a:r>
          </a:p>
          <a:p>
            <a:pPr marL="171450" indent="-171450">
              <a:buFontTx/>
              <a:buChar char="-"/>
            </a:pPr>
            <a:r>
              <a:rPr lang="" noProof="0" dirty="0" smtClean="0"/>
              <a:t>La interpretación debe enfocarse en el cambio del uso de la tierra mediante una evaluación visual independiente de dos imágenes multitemporales juntas. A diferencia de lo que ocurre con la clasificación digital de segmentos de imágenes, la interpretación visual es más fácil y más confiable con imágenes multitemporales.</a:t>
            </a:r>
          </a:p>
          <a:p>
            <a:pPr marL="171450" indent="-171450">
              <a:buFontTx/>
              <a:buChar char="-"/>
            </a:pPr>
            <a:r>
              <a:rPr lang="" noProof="0" dirty="0" smtClean="0"/>
              <a:t>La interpretación escena por escena (es decir, sitio por sitio) es más exacta que la interpretación de mosaicos de imágenes.</a:t>
            </a:r>
          </a:p>
          <a:p>
            <a:pPr marL="171450" indent="-171450">
              <a:buFontTx/>
              <a:buChar char="-"/>
            </a:pPr>
            <a:r>
              <a:rPr lang="" noProof="0" dirty="0" smtClean="0"/>
              <a:t>Durante la interpretación, se</a:t>
            </a:r>
            <a:r>
              <a:rPr lang="" baseline="0" noProof="0" dirty="0" smtClean="0"/>
              <a:t> deben tener en cuenta </a:t>
            </a:r>
            <a:r>
              <a:rPr lang="" noProof="0" dirty="0" smtClean="0"/>
              <a:t>las características espectrales, espaciales y temporales (estacionalidad) de los bosques. En el caso de los bosques estacionales, como requisito mínimo, deben utilizarse escenas del mismo momento del año. Preferentemente, deben emplearse varias escenas de diferentes estaciones para garantizar que los cambios en la cubierta terrestre provocados por la variabilidad interanual en el clima no se confundan con la deforestación. </a:t>
            </a:r>
          </a:p>
          <a:p>
            <a:pPr marL="171450" indent="-171450">
              <a:buFontTx/>
              <a:buChar char="-"/>
            </a:pPr>
            <a:endParaRPr lang="" noProof="0"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A711B4-4870-4A7F-AE23-C5B47C2ACE36}" type="slidenum">
              <a:rPr lang="en-GB" smtClean="0"/>
              <a:pPr/>
              <a:t>33</a:t>
            </a:fld>
            <a:endParaRPr lang="es-ES" dirty="0" smtClean="0"/>
          </a:p>
        </p:txBody>
      </p:sp>
    </p:spTree>
    <p:extLst>
      <p:ext uri="{BB962C8B-B14F-4D97-AF65-F5344CB8AC3E}">
        <p14:creationId xmlns:p14="http://schemas.microsoft.com/office/powerpoint/2010/main" val="3834221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p:spPr>
      </p:sp>
      <p:sp>
        <p:nvSpPr>
          <p:cNvPr id="78850" name="Rectangle 3"/>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r>
              <a:rPr lang="es-AR" noProof="0" dirty="0" smtClean="0"/>
              <a:t>Esta diapositiva muestra una captura de pantalla de una interfaz de validación visual desarrollada especialmente y utilizada por el CCI y la FAO para el análisis del cambio de la cubierta forestal relacionado con el estudio de teledetección de la Evaluación de los Recursos Forestales (FRA).</a:t>
            </a:r>
          </a:p>
          <a:p>
            <a:pPr marL="171450" indent="-171450">
              <a:buFontTx/>
              <a:buChar char="-"/>
            </a:pPr>
            <a:endParaRPr lang="es-AR" noProof="0" dirty="0" smtClean="0"/>
          </a:p>
          <a:p>
            <a:pPr marL="0" indent="0">
              <a:buFontTx/>
              <a:buNone/>
            </a:pPr>
            <a:r>
              <a:rPr lang="es-AR" noProof="0" dirty="0" smtClean="0"/>
              <a:t>Fuente:</a:t>
            </a:r>
          </a:p>
          <a:p>
            <a:pPr marL="0" indent="0">
              <a:buFontTx/>
              <a:buNone/>
            </a:pPr>
            <a:r>
              <a:rPr lang="es-AR" noProof="0" dirty="0" smtClean="0"/>
              <a:t>Simonetti y otros, 2011. </a:t>
            </a:r>
            <a:endParaRPr lang="es-AR" u="none" noProof="0" dirty="0" smtClean="0">
              <a:solidFill>
                <a:schemeClr val="accent6"/>
              </a:solidFill>
            </a:endParaRPr>
          </a:p>
        </p:txBody>
      </p:sp>
    </p:spTree>
    <p:extLst>
      <p:ext uri="{BB962C8B-B14F-4D97-AF65-F5344CB8AC3E}">
        <p14:creationId xmlns:p14="http://schemas.microsoft.com/office/powerpoint/2010/main" val="1307543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s-PY" noProof="0" dirty="0" smtClean="0"/>
              <a:t>En las secciones 2-4 se presenta lo más avanzado en datos y procedimientos</a:t>
            </a:r>
            <a:r>
              <a:rPr lang="es-PY" baseline="0" noProof="0" dirty="0" smtClean="0"/>
              <a:t> </a:t>
            </a:r>
            <a:r>
              <a:rPr lang="es-PY" noProof="0" dirty="0" smtClean="0"/>
              <a:t>para hacer el seguimiento de los cambios en el área forestal a escala nacional en los países tropicales utilizando imágenes de detección remota. Se describen los enfoques y los datos necesarios para rastrear los cambios en las áreas forestales (deforestación y forestación) y se formulan recomendaciones generales sobre</a:t>
            </a:r>
            <a:r>
              <a:rPr lang="es-PY" baseline="0" noProof="0" dirty="0" smtClean="0"/>
              <a:t> </a:t>
            </a:r>
            <a:r>
              <a:rPr lang="es-PY" noProof="0" dirty="0" smtClean="0"/>
              <a:t>los pasos que se deberán seguir</a:t>
            </a:r>
            <a:r>
              <a:rPr lang="es-PY" dirty="0" smtClean="0"/>
              <a:t>.</a:t>
            </a:r>
          </a:p>
          <a:p>
            <a:pPr marL="0" indent="0" eaLnBrk="1" hangingPunct="1">
              <a:buFontTx/>
              <a:buNone/>
            </a:pPr>
            <a:endParaRPr lang="es-PY" dirty="0" smtClean="0"/>
          </a:p>
          <a:p>
            <a:pPr marL="171450" indent="-171450" eaLnBrk="1" hangingPunct="1">
              <a:buFontTx/>
              <a:buChar char="-"/>
            </a:pPr>
            <a:r>
              <a:rPr lang="es-PY" dirty="0" smtClean="0"/>
              <a:t>Finalmente, en la sección 5 se destacan brevemente las principales limitaciones en</a:t>
            </a:r>
            <a:r>
              <a:rPr lang="es-PY" baseline="0" dirty="0" smtClean="0"/>
              <a:t> </a:t>
            </a:r>
            <a:r>
              <a:rPr lang="es-PY" dirty="0" smtClean="0"/>
              <a:t>el uso de datos satelitales.</a:t>
            </a:r>
          </a:p>
        </p:txBody>
      </p:sp>
    </p:spTree>
    <p:extLst>
      <p:ext uri="{BB962C8B-B14F-4D97-AF65-F5344CB8AC3E}">
        <p14:creationId xmlns:p14="http://schemas.microsoft.com/office/powerpoint/2010/main" val="2575751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DO" noProof="0" dirty="0" smtClean="0"/>
              <a:t>La incertidumbre es un atributo inevitable de prácticamente cualquier tipo de dato, incluidas las estimaciones del área, en el contexto de REDD+.</a:t>
            </a:r>
          </a:p>
          <a:p>
            <a:pPr marL="0" indent="0">
              <a:buFontTx/>
              <a:buNone/>
            </a:pPr>
            <a:endParaRPr lang="es-DO" noProof="0" dirty="0" smtClean="0"/>
          </a:p>
          <a:p>
            <a:pPr marL="171450" indent="-171450">
              <a:buFontTx/>
              <a:buChar char="-"/>
            </a:pPr>
            <a:r>
              <a:rPr lang="es-DO" noProof="0" dirty="0" smtClean="0"/>
              <a:t>En el contexto del IPCC y de la CMNUCC, es fundamental lidiar de manera adecuada con la incertidumbre. El IPCC define los inventarios ajustados a las buenas prácticas como aquellos que, hasta</a:t>
            </a:r>
            <a:r>
              <a:rPr lang="es-DO" baseline="0" noProof="0" dirty="0" smtClean="0"/>
              <a:t> donde puede apreciarse, </a:t>
            </a:r>
            <a:r>
              <a:rPr lang="es-DO" noProof="0" dirty="0" smtClean="0"/>
              <a:t>no contienen sobrestimaciones ni subestimaciones y en los que las incertidumbres se reducen tanto como sea factible.</a:t>
            </a:r>
          </a:p>
          <a:p>
            <a:pPr marL="0" indent="0">
              <a:buFontTx/>
              <a:buNone/>
            </a:pPr>
            <a:endParaRPr lang="es-DO" noProof="0" dirty="0" smtClean="0"/>
          </a:p>
          <a:p>
            <a:pPr marL="171450" indent="-171450">
              <a:buFontTx/>
              <a:buChar char="-"/>
            </a:pPr>
            <a:r>
              <a:rPr lang="es-DO" noProof="0" dirty="0" smtClean="0"/>
              <a:t>La evaluación de exactitud de las estimaciones provistas de la cubierta forestal es una parte esencial del proceso que reduce las incertidumbres involucradas en todo el proceso de REDD+.</a:t>
            </a:r>
          </a:p>
          <a:p>
            <a:pPr marL="0" indent="0">
              <a:buFontTx/>
              <a:buNone/>
            </a:pPr>
            <a:endParaRPr lang="es-DO" noProof="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s-DO" noProof="0" dirty="0" smtClean="0"/>
              <a:t>En estas diapositivas se resaltan algunos aspectos principales de la evaluación de exactitud. Pueden encontrarse más detalles en el </a:t>
            </a:r>
            <a:r>
              <a:rPr lang="es-DO" i="1" noProof="0" dirty="0" smtClean="0"/>
              <a:t>Sourcebook </a:t>
            </a:r>
            <a:r>
              <a:rPr lang="es-DO" noProof="0" dirty="0" smtClean="0"/>
              <a:t>de GOFC-GOLD (2014, sección 2.7).</a:t>
            </a: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A787F3-CF72-4B1E-8545-2AE8EAA61654}" type="slidenum">
              <a:rPr lang="en-GB" smtClean="0"/>
              <a:pPr/>
              <a:t>36</a:t>
            </a:fld>
            <a:endParaRPr lang="es-ES" dirty="0" smtClean="0"/>
          </a:p>
        </p:txBody>
      </p:sp>
    </p:spTree>
    <p:extLst>
      <p:ext uri="{BB962C8B-B14F-4D97-AF65-F5344CB8AC3E}">
        <p14:creationId xmlns:p14="http://schemas.microsoft.com/office/powerpoint/2010/main" val="13145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171450" indent="-171450">
              <a:buFontTx/>
              <a:buChar char="-"/>
            </a:pPr>
            <a:r>
              <a:rPr lang="es-CL" noProof="0" dirty="0" smtClean="0"/>
              <a:t>En esta diapositiva se presenta una muestra del aspecto visual de una imagen de Landsat con una resolución de 30 m (izquierda) y el de una imagen de Kompsat con una resolución de 4 m (derecha), a fin de resaltar la gran diferencia en el nivel de detalle. Los conjuntos de datos de muy alta resolución (como Kompsat) pueden utilizarse para evaluar la exactitud de interpretaciones realizadas con conjuntos de datos de tipo Landsat.</a:t>
            </a:r>
          </a:p>
          <a:p>
            <a:pPr marL="0" indent="0">
              <a:buFontTx/>
              <a:buNone/>
            </a:pPr>
            <a:endParaRPr lang="es-CL" noProof="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s-CL" noProof="0" dirty="0" smtClean="0"/>
              <a:t>Los conjuntos de datos de muy alta resolución disponibles en, por ejemplo, los Bing Maps, http://www.bing.com/maps/, o Google Maps, https://maps.google.com/, también pueden ser referencias útiles para interpretaciones efectuadas a partir de conjuntos de datos de resolución más gruesa (p. ej., Landsat TM).</a:t>
            </a:r>
          </a:p>
          <a:p>
            <a:pPr marL="0" marR="0" indent="0" algn="l" defTabSz="914400" rtl="0" eaLnBrk="0" fontAlgn="base" latinLnBrk="0" hangingPunct="0">
              <a:lnSpc>
                <a:spcPct val="100000"/>
              </a:lnSpc>
              <a:spcBef>
                <a:spcPct val="30000"/>
              </a:spcBef>
              <a:spcAft>
                <a:spcPct val="0"/>
              </a:spcAft>
              <a:buClrTx/>
              <a:buSzTx/>
              <a:buFontTx/>
              <a:buNone/>
              <a:tabLst/>
              <a:defRPr/>
            </a:pPr>
            <a:endParaRPr lang="es-CL" noProof="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s-CL" noProof="0" dirty="0" smtClean="0"/>
              <a:t>Sin embargo, es necesario prestar atención al</a:t>
            </a:r>
            <a:r>
              <a:rPr lang="es-CL" baseline="0" noProof="0" dirty="0" smtClean="0"/>
              <a:t> momento en que se obtienen </a:t>
            </a:r>
            <a:r>
              <a:rPr lang="es-CL" noProof="0" dirty="0" smtClean="0"/>
              <a:t>los conjuntos de datos, de modo tal que los datos de muy alta resolución utilizados para evaluar la exactitud coincidan en tiempo con el conjunto de datos de Landsat (o similar) que se ha utilizado para el mapeo de la cubierta forestal.</a:t>
            </a:r>
          </a:p>
          <a:p>
            <a:pPr marL="0" indent="0">
              <a:buFontTx/>
              <a:buNone/>
            </a:pPr>
            <a:endParaRPr lang="es-CL" noProof="0" dirty="0" smtClean="0"/>
          </a:p>
          <a:p>
            <a:pPr marL="0" indent="0">
              <a:buFontTx/>
              <a:buNone/>
            </a:pPr>
            <a:r>
              <a:rPr lang="es-CL" noProof="0" dirty="0" smtClean="0"/>
              <a:t>Fuente:</a:t>
            </a:r>
          </a:p>
          <a:p>
            <a:pPr marL="0" indent="0">
              <a:buFontTx/>
              <a:buNone/>
            </a:pPr>
            <a:r>
              <a:rPr lang="es-CL" noProof="0" dirty="0" smtClean="0"/>
              <a:t>Proyecto TropForest de la Agencia Espacial Europea (ESA)</a:t>
            </a:r>
            <a:r>
              <a:rPr lang="es-CL" baseline="0" noProof="0" dirty="0" smtClean="0"/>
              <a:t> </a:t>
            </a:r>
            <a:r>
              <a:rPr lang="es-CL" noProof="0" dirty="0" smtClean="0"/>
              <a:t>y el CCI: https://earth.esa.int/web/guest/data-access/browse-data-products/-/article/tropforest.</a:t>
            </a:r>
          </a:p>
          <a:p>
            <a:pPr marL="171450" indent="-171450"/>
            <a:endParaRPr lang="es-CL" noProof="0" dirty="0" smtClean="0"/>
          </a:p>
        </p:txBody>
      </p:sp>
    </p:spTree>
    <p:extLst>
      <p:ext uri="{BB962C8B-B14F-4D97-AF65-F5344CB8AC3E}">
        <p14:creationId xmlns:p14="http://schemas.microsoft.com/office/powerpoint/2010/main" val="759951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Tx/>
              <a:buChar char="-"/>
            </a:pPr>
            <a:r>
              <a:rPr lang="es-EC" noProof="0" dirty="0" smtClean="0"/>
              <a:t>En el seguimiento se debe trabajar en forma retrospectiva a partir de un punto de referencia más reciente, de modo de utilizar primero los datos de mayor calidad y permitir la mejora progresiva en los métodos. En general, se dispone de más datos de referencia para los</a:t>
            </a:r>
            <a:r>
              <a:rPr lang="es-EC" baseline="0" noProof="0" dirty="0" smtClean="0"/>
              <a:t> </a:t>
            </a:r>
            <a:r>
              <a:rPr lang="es-EC" noProof="0" dirty="0" smtClean="0"/>
              <a:t>períodos más recientes.</a:t>
            </a:r>
          </a:p>
          <a:p>
            <a:pPr marL="0" indent="0">
              <a:buFontTx/>
              <a:buNone/>
            </a:pPr>
            <a:endParaRPr lang="es-EC" noProof="0" dirty="0" smtClean="0"/>
          </a:p>
          <a:p>
            <a:pPr marL="171450" indent="-171450">
              <a:buFontTx/>
              <a:buChar char="-"/>
            </a:pPr>
            <a:r>
              <a:rPr lang="es-EC" noProof="0" dirty="0" smtClean="0"/>
              <a:t>Si no es posible ni es práctico realizar una evaluación exhaustiva de la exactitud, se recomienda aplicar de manera transparente el método de mapeo más adecuado. Como mínimo, una evaluación de la congruencia (reinterpretación independiente de muestras pequeñas a cargo de expertos regionales) debe permitir estimar en alguna medida la calidad del cambio observado en la tierra. En este caso de falta de datos de referencia para el cambio en la cubierta terrestre, la validación de mapas de fecha única usualmente ayuda a generar confianza en las estimaciones del cambio.</a:t>
            </a: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544AA8-5295-4625-90CB-1077151F9829}" type="slidenum">
              <a:rPr lang="en-GB" smtClean="0"/>
              <a:pPr/>
              <a:t>38</a:t>
            </a:fld>
            <a:endParaRPr lang="es-ES" dirty="0" smtClean="0"/>
          </a:p>
        </p:txBody>
      </p:sp>
    </p:spTree>
    <p:extLst>
      <p:ext uri="{BB962C8B-B14F-4D97-AF65-F5344CB8AC3E}">
        <p14:creationId xmlns:p14="http://schemas.microsoft.com/office/powerpoint/2010/main" val="2680140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s-DO" noProof="0" dirty="0" smtClean="0"/>
              <a:t>Finalmente, se destacan brevemente las limitaciones más importantes en el uso de datos satelitales.</a:t>
            </a:r>
          </a:p>
        </p:txBody>
      </p:sp>
    </p:spTree>
    <p:extLst>
      <p:ext uri="{BB962C8B-B14F-4D97-AF65-F5344CB8AC3E}">
        <p14:creationId xmlns:p14="http://schemas.microsoft.com/office/powerpoint/2010/main" val="3430045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eaLnBrk="1" hangingPunct="1">
              <a:buFontTx/>
              <a:buChar char="-"/>
              <a:defRPr/>
            </a:pPr>
            <a:r>
              <a:rPr lang="es-CR" noProof="0" dirty="0" smtClean="0"/>
              <a:t>Si bien las imágenes satelitales de la observación terrestre son sumamente valiosas para el seguimiento del área forestal, siempre es necesario tener en cuenta algunas limitaciones fundamentales.</a:t>
            </a:r>
          </a:p>
          <a:p>
            <a:pPr marL="0" indent="0" eaLnBrk="1" hangingPunct="1">
              <a:buFontTx/>
              <a:buNone/>
              <a:defRPr/>
            </a:pPr>
            <a:endParaRPr lang="es-CR" noProof="0" dirty="0" smtClean="0"/>
          </a:p>
          <a:p>
            <a:pPr marL="171450" indent="-171450" eaLnBrk="1" hangingPunct="1">
              <a:buFontTx/>
              <a:buChar char="-"/>
              <a:defRPr/>
            </a:pPr>
            <a:r>
              <a:rPr lang="es-CR" noProof="0" dirty="0" smtClean="0"/>
              <a:t>La limitación más importante en proyectos de varias fechas y de gran escala es típicamente la disponibilidad de observaciones de alta calidad. Problemas tales como la cubierta nubosa y la bruma, combinados con la frecuencia temporal, limitan en gran medida la disponibilidad real de observaciones satelitales útiles.</a:t>
            </a:r>
          </a:p>
          <a:p>
            <a:pPr marL="0" indent="0" eaLnBrk="1" hangingPunct="1">
              <a:buFontTx/>
              <a:buNone/>
              <a:defRPr/>
            </a:pPr>
            <a:endParaRPr lang="es-CR" noProof="0" dirty="0" smtClean="0"/>
          </a:p>
          <a:p>
            <a:pPr marL="171450" indent="-171450" eaLnBrk="1" hangingPunct="1">
              <a:buFontTx/>
              <a:buChar char="-"/>
              <a:defRPr/>
            </a:pPr>
            <a:r>
              <a:rPr lang="es-CR" noProof="0" dirty="0" smtClean="0"/>
              <a:t>En segundo lugar, aun cuando se apliquen rutinas rigurosas de preprocesamiento, las condiciones atmosféricas y la topografía provocan</a:t>
            </a:r>
            <a:r>
              <a:rPr lang="es-CR" baseline="0" noProof="0" dirty="0" smtClean="0"/>
              <a:t> </a:t>
            </a:r>
            <a:r>
              <a:rPr lang="es-CR" noProof="0" dirty="0" smtClean="0"/>
              <a:t>variaciones</a:t>
            </a:r>
            <a:r>
              <a:rPr lang="es-CR" baseline="0" noProof="0" dirty="0" smtClean="0"/>
              <a:t> </a:t>
            </a:r>
            <a:r>
              <a:rPr lang="es-CR" noProof="0" dirty="0" smtClean="0"/>
              <a:t>en los valores de reflectancia</a:t>
            </a:r>
            <a:r>
              <a:rPr lang="es-CR" baseline="0" noProof="0" dirty="0" smtClean="0"/>
              <a:t> </a:t>
            </a:r>
            <a:r>
              <a:rPr lang="es-CR" noProof="0" dirty="0" smtClean="0"/>
              <a:t>en los que se basa en gran medida la clasificación/interpretación.</a:t>
            </a:r>
          </a:p>
          <a:p>
            <a:pPr marL="0" indent="0" eaLnBrk="1" hangingPunct="1">
              <a:buFontTx/>
              <a:buNone/>
              <a:defRPr/>
            </a:pPr>
            <a:endParaRPr lang="es-CR" noProof="0" dirty="0" smtClean="0"/>
          </a:p>
          <a:p>
            <a:pPr marL="171450" indent="-171450" eaLnBrk="1" hangingPunct="1">
              <a:buFontTx/>
              <a:buChar char="-"/>
              <a:defRPr/>
            </a:pPr>
            <a:r>
              <a:rPr lang="es-CR" noProof="0" dirty="0" smtClean="0"/>
              <a:t>Asimismo, se</a:t>
            </a:r>
            <a:r>
              <a:rPr lang="es-CR" baseline="0" noProof="0" dirty="0" smtClean="0"/>
              <a:t> producen </a:t>
            </a:r>
            <a:r>
              <a:rPr lang="es-CR" noProof="0" dirty="0" smtClean="0"/>
              <a:t>siempre concesiones</a:t>
            </a:r>
            <a:r>
              <a:rPr lang="es-CR" baseline="0" noProof="0" dirty="0" smtClean="0"/>
              <a:t> mutuas </a:t>
            </a:r>
            <a:r>
              <a:rPr lang="es-CR" noProof="0" dirty="0" smtClean="0"/>
              <a:t>entre la resolución espacial y el</a:t>
            </a:r>
            <a:r>
              <a:rPr lang="es-CR" baseline="0" noProof="0" dirty="0" smtClean="0"/>
              <a:t> alcance de la cobertura </a:t>
            </a:r>
            <a:r>
              <a:rPr lang="es-CR" noProof="0" dirty="0" smtClean="0"/>
              <a:t>(también relacionadas con los costos). </a:t>
            </a:r>
          </a:p>
          <a:p>
            <a:pPr marL="171450" indent="-171450" eaLnBrk="1" hangingPunct="1">
              <a:buFontTx/>
              <a:buChar char="-"/>
              <a:defRPr/>
            </a:pPr>
            <a:endParaRPr lang="es-CR" noProof="0" dirty="0" smtClean="0"/>
          </a:p>
          <a:p>
            <a:pPr marL="171450" indent="-171450" eaLnBrk="1" hangingPunct="1">
              <a:buFontTx/>
              <a:buChar char="-"/>
              <a:defRPr/>
            </a:pPr>
            <a:r>
              <a:rPr lang="es-CR" noProof="0" dirty="0" smtClean="0"/>
              <a:t>Finalmente, hay problemas relacionados con la comparabilidad de los datos de detección remota (y de los resultados obtenidos a partir de ellos). Esto es especialmente importante en el contexto histórico.</a:t>
            </a:r>
          </a:p>
          <a:p>
            <a:pPr>
              <a:defRPr/>
            </a:pPr>
            <a:endParaRPr lang="es-CR" noProof="0" dirty="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5636DF-8AED-4B56-B200-8569F33F9C50}" type="slidenum">
              <a:rPr lang="en-GB" smtClean="0"/>
              <a:pPr/>
              <a:t>40</a:t>
            </a:fld>
            <a:endParaRPr lang="es-ES" dirty="0" smtClean="0"/>
          </a:p>
        </p:txBody>
      </p:sp>
    </p:spTree>
    <p:extLst>
      <p:ext uri="{BB962C8B-B14F-4D97-AF65-F5344CB8AC3E}">
        <p14:creationId xmlns:p14="http://schemas.microsoft.com/office/powerpoint/2010/main" val="125627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s-ES_tradnl" noProof="0" dirty="0" smtClean="0"/>
              <a:t>En el marco del Protocolo de Kyoto, no se consideran admisibles para generar</a:t>
            </a:r>
            <a:r>
              <a:rPr lang="es-ES_tradnl" baseline="0" noProof="0" dirty="0" smtClean="0"/>
              <a:t> créditos de carbono </a:t>
            </a:r>
            <a:r>
              <a:rPr lang="es-ES_tradnl" noProof="0" dirty="0" smtClean="0"/>
              <a:t>las actividades destinadas</a:t>
            </a:r>
            <a:r>
              <a:rPr lang="es-ES_tradnl" baseline="0" noProof="0" dirty="0" smtClean="0"/>
              <a:t> a </a:t>
            </a:r>
            <a:r>
              <a:rPr lang="es-ES_tradnl" noProof="0" dirty="0" smtClean="0"/>
              <a:t>reducir las emisiones causadas por la deforestación y la degradación de los bosques, ni las dirigidas a aumentar las reservas forestales de carbono en los países en desarrollo.</a:t>
            </a:r>
          </a:p>
          <a:p>
            <a:pPr marL="0" indent="0" eaLnBrk="1" hangingPunct="1">
              <a:buFontTx/>
              <a:buNone/>
            </a:pPr>
            <a:endParaRPr lang="es-ES_tradnl" noProof="0" dirty="0" smtClean="0"/>
          </a:p>
          <a:p>
            <a:pPr marL="171450" indent="-171450" eaLnBrk="1" hangingPunct="1">
              <a:buFontTx/>
              <a:buChar char="-"/>
            </a:pPr>
            <a:r>
              <a:rPr lang="es-ES_tradnl" noProof="0" dirty="0" smtClean="0"/>
              <a:t>Sin embargo, los</a:t>
            </a:r>
            <a:r>
              <a:rPr lang="es-ES_tradnl" baseline="0" noProof="0" dirty="0" smtClean="0"/>
              <a:t> sólidos argumentos </a:t>
            </a:r>
            <a:r>
              <a:rPr lang="es-ES_tradnl" noProof="0" dirty="0" smtClean="0"/>
              <a:t>ambientales en favor de su consideración han sido fundamentales para la reciente inclusión de la REDD+ en los Acuerdos de Cancún, que servirán de base para un futuro acuerdo mundial sobre el clima. (Consulte la Decisión 1/CP.16, capítulo III, “Enfoques de política e incentivos positivos para las cuestiones relativas a la reducción de las emisiones debidas a la deforestación y la degradación forestal en los países en desarrollo; y función de la conservación, la gestión sostenible de los bosques y el aumento de las reservas forestales de carbono en los países en desarrollo”). En este contexto, ya se han seleccionad</a:t>
            </a:r>
            <a:r>
              <a:rPr lang="es-ES_tradnl" baseline="0" noProof="0" dirty="0" smtClean="0"/>
              <a:t>o </a:t>
            </a:r>
            <a:r>
              <a:rPr lang="es-ES_tradnl" noProof="0" dirty="0" smtClean="0"/>
              <a:t>las metodologías del IPCC y los principios de presentación de informes de la CMNUCC como base para el futuro mecanismo de REDD+. Es necesario abordar con urgencia las cuestiones metodológicas a fin de producir estimaciones que sean comparables, es decir, que deben “basarse en resultados y ser demostrables, transparentes y verificables, y deberían efectuarse con regularidad” (Decisión 2/CP.13 de la CMNUCC, http://unfccc.int/resource/docs/2007/cop13/spa/06a01s.pdf#page=8).</a:t>
            </a:r>
          </a:p>
        </p:txBody>
      </p:sp>
    </p:spTree>
    <p:extLst>
      <p:ext uri="{BB962C8B-B14F-4D97-AF65-F5344CB8AC3E}">
        <p14:creationId xmlns:p14="http://schemas.microsoft.com/office/powerpoint/2010/main" val="325373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xfrm>
            <a:off x="1139825" y="709613"/>
            <a:ext cx="4578350" cy="3433762"/>
          </a:xfrm>
          <a:noFill/>
          <a:ln>
            <a:solidFill>
              <a:srgbClr val="000000"/>
            </a:solidFill>
            <a:miter lim="800000"/>
            <a:headEnd/>
            <a:tailEnd/>
          </a:ln>
        </p:spPr>
      </p:sp>
      <p:sp>
        <p:nvSpPr>
          <p:cNvPr id="91138" name="Rectangle 3"/>
          <p:cNvSpPr>
            <a:spLocks noGrp="1" noChangeArrowheads="1"/>
          </p:cNvSpPr>
          <p:nvPr>
            <p:ph type="body" idx="1"/>
          </p:nvPr>
        </p:nvSpPr>
        <p:spPr bwMode="auto">
          <a:xfrm>
            <a:off x="931863" y="4362450"/>
            <a:ext cx="4994275" cy="4078288"/>
          </a:xfrm>
          <a:noFill/>
        </p:spPr>
        <p:txBody>
          <a:bodyPr wrap="square" lIns="93125" tIns="46563" rIns="93125" bIns="46563"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noProof="0" dirty="0" smtClean="0"/>
              <a:t>En esta diapositiva se presenta la </a:t>
            </a:r>
            <a:r>
              <a:rPr lang="es-AR" sz="1200" b="0" kern="1200" noProof="0" dirty="0" smtClean="0">
                <a:solidFill>
                  <a:schemeClr val="tx1"/>
                </a:solidFill>
                <a:effectLst/>
                <a:latin typeface="+mn-lt"/>
              </a:rPr>
              <a:t>cubierta nubosa anual media basada en el producto de MODIS M3 (media de fracción de nube) y en el</a:t>
            </a:r>
            <a:r>
              <a:rPr lang="es-AR" sz="1200" b="0" kern="1200" baseline="0" noProof="0" dirty="0" smtClean="0">
                <a:solidFill>
                  <a:schemeClr val="tx1"/>
                </a:solidFill>
                <a:effectLst/>
                <a:latin typeface="+mn-lt"/>
              </a:rPr>
              <a:t> </a:t>
            </a:r>
            <a:r>
              <a:rPr lang="es-AR" sz="1200" b="0" kern="1200" noProof="0" dirty="0" smtClean="0">
                <a:solidFill>
                  <a:schemeClr val="tx1"/>
                </a:solidFill>
                <a:effectLst/>
                <a:latin typeface="+mn-lt"/>
              </a:rPr>
              <a:t>Archivo Editado y Extendido de Informes sobre Nubosidad (EECRA),</a:t>
            </a:r>
            <a:r>
              <a:rPr lang="es-AR" noProof="0" dirty="0" smtClean="0"/>
              <a:t> como ejemplo para resaltar el nivel de nubosidad en los países tropicales y subtropicales. Tenga en cuenta que, en muchos de los países tropicales húmedos, la cubierta nubosa anual media es del 80 %-90 %.</a:t>
            </a:r>
          </a:p>
          <a:p>
            <a:pPr marL="171450" indent="-171450">
              <a:buFontTx/>
              <a:buChar char="-"/>
            </a:pPr>
            <a:endParaRPr lang="es-AR" noProof="0" dirty="0" smtClean="0"/>
          </a:p>
          <a:p>
            <a:pPr marL="0" indent="0">
              <a:buFontTx/>
              <a:buNone/>
            </a:pPr>
            <a:r>
              <a:rPr lang="es-AR" noProof="0" dirty="0" smtClean="0"/>
              <a:t>Fuente:</a:t>
            </a:r>
          </a:p>
          <a:p>
            <a:pPr marL="0" indent="0">
              <a:buFontTx/>
              <a:buNone/>
            </a:pPr>
            <a:r>
              <a:rPr lang="es-AR" sz="1200" kern="1200" noProof="0" dirty="0" smtClean="0">
                <a:solidFill>
                  <a:schemeClr val="tx1"/>
                </a:solidFill>
                <a:effectLst/>
                <a:latin typeface="+mn-lt"/>
              </a:rPr>
              <a:t>Herold, 2009. </a:t>
            </a:r>
            <a:endParaRPr lang="es-AR" noProof="0" dirty="0" smtClean="0"/>
          </a:p>
        </p:txBody>
      </p:sp>
    </p:spTree>
    <p:extLst>
      <p:ext uri="{BB962C8B-B14F-4D97-AF65-F5344CB8AC3E}">
        <p14:creationId xmlns:p14="http://schemas.microsoft.com/office/powerpoint/2010/main" val="1623414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xfrm>
            <a:off x="1139825" y="709613"/>
            <a:ext cx="4578350" cy="3433762"/>
          </a:xfrm>
          <a:noFill/>
          <a:ln>
            <a:solidFill>
              <a:srgbClr val="000000"/>
            </a:solidFill>
            <a:miter lim="800000"/>
            <a:headEnd/>
            <a:tailEnd/>
          </a:ln>
        </p:spPr>
      </p:sp>
      <p:sp>
        <p:nvSpPr>
          <p:cNvPr id="91138" name="Rectangle 3"/>
          <p:cNvSpPr>
            <a:spLocks noGrp="1" noChangeArrowheads="1"/>
          </p:cNvSpPr>
          <p:nvPr>
            <p:ph type="body" idx="1"/>
          </p:nvPr>
        </p:nvSpPr>
        <p:spPr bwMode="auto">
          <a:xfrm>
            <a:off x="931863" y="4362450"/>
            <a:ext cx="4994275" cy="4078288"/>
          </a:xfrm>
          <a:noFill/>
        </p:spPr>
        <p:txBody>
          <a:bodyPr wrap="square" lIns="93125" tIns="46563" rIns="93125" bIns="46563" numCol="1" anchor="t" anchorCtr="0" compatLnSpc="1">
            <a:prstTxWarp prst="textNoShape">
              <a:avLst/>
            </a:prstTxWarp>
          </a:bodyPr>
          <a:lstStyle/>
          <a:p>
            <a:pPr marL="171450" indent="-171450">
              <a:buFontTx/>
              <a:buChar char="-"/>
            </a:pPr>
            <a:r>
              <a:rPr lang="es-PY" noProof="0" dirty="0" smtClean="0"/>
              <a:t>En esta diapositiva se presenta un ejemplo de la disponibilidad real de observaciones de Landsat sin nubes sobre lugares de muestreo de 20 km x 20 km, ubicados en las confluencias de coordenadas, correspondientes a los años objetivo,</a:t>
            </a:r>
            <a:r>
              <a:rPr lang="es-PY" baseline="0" noProof="0" dirty="0" smtClean="0"/>
              <a:t> </a:t>
            </a:r>
            <a:r>
              <a:rPr lang="es-PY" noProof="0" dirty="0" smtClean="0"/>
              <a:t>1990 y 2000. Si bien la frecuencia nominal de observación de las imágenes de Landsat es cada 16 días, la disponibilidad real de las escenas útiles es drásticamente menor, especialmente en áreas tropicales húmedas.</a:t>
            </a:r>
          </a:p>
          <a:p>
            <a:pPr marL="0" indent="0">
              <a:buFontTx/>
              <a:buNone/>
            </a:pPr>
            <a:endParaRPr lang="es-PY" noProof="0" dirty="0" smtClean="0"/>
          </a:p>
          <a:p>
            <a:pPr marL="171450" indent="-171450">
              <a:buFontTx/>
              <a:buChar char="-"/>
            </a:pPr>
            <a:r>
              <a:rPr lang="es-PY" noProof="0" dirty="0" smtClean="0"/>
              <a:t>Observe que las imágenes adquiridas durante los años objetivo (1990 y 2000) son una clara minoría de todas las imágenes utilizadas para las épocas. Este es el caso especialmente para la época de 1990. Para la época del año 2000 la situación es algo mejor. Sin embargo, incluso en el año 2000, con un año completo de observaciones, menos de la mitad de los lugares de muestra podría haberse cubierto con datos útiles. </a:t>
            </a:r>
          </a:p>
          <a:p>
            <a:pPr marL="0" indent="0">
              <a:buFontTx/>
              <a:buNone/>
            </a:pPr>
            <a:endParaRPr lang="es-PY" noProof="0" dirty="0" smtClean="0"/>
          </a:p>
          <a:p>
            <a:pPr marL="0" indent="0">
              <a:buFontTx/>
              <a:buNone/>
            </a:pPr>
            <a:r>
              <a:rPr lang="es-PY" noProof="0" dirty="0" smtClean="0"/>
              <a:t>Fuente:</a:t>
            </a:r>
          </a:p>
          <a:p>
            <a:pPr marL="0" indent="0">
              <a:buFontTx/>
              <a:buNone/>
            </a:pPr>
            <a:r>
              <a:rPr lang="es-PY" noProof="0" dirty="0" smtClean="0"/>
              <a:t>Beuchle y otros, 2011. </a:t>
            </a:r>
          </a:p>
        </p:txBody>
      </p:sp>
    </p:spTree>
    <p:extLst>
      <p:ext uri="{BB962C8B-B14F-4D97-AF65-F5344CB8AC3E}">
        <p14:creationId xmlns:p14="http://schemas.microsoft.com/office/powerpoint/2010/main" val="262705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C6AAAE-9843-4B23-858E-0848D9E23993}" type="slidenum">
              <a:rPr lang="en-GB" smtClean="0"/>
              <a:pPr/>
              <a:t>43</a:t>
            </a:fld>
            <a:endParaRPr lang="es-ES" dirty="0" smtClean="0"/>
          </a:p>
        </p:txBody>
      </p:sp>
    </p:spTree>
    <p:extLst>
      <p:ext uri="{BB962C8B-B14F-4D97-AF65-F5344CB8AC3E}">
        <p14:creationId xmlns:p14="http://schemas.microsoft.com/office/powerpoint/2010/main" val="3517400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C6AAAE-9843-4B23-858E-0848D9E23993}" type="slidenum">
              <a:rPr lang="en-GB" smtClean="0"/>
              <a:pPr/>
              <a:t>44</a:t>
            </a:fld>
            <a:endParaRPr lang="es-ES" dirty="0" smtClean="0"/>
          </a:p>
        </p:txBody>
      </p:sp>
    </p:spTree>
    <p:extLst>
      <p:ext uri="{BB962C8B-B14F-4D97-AF65-F5344CB8AC3E}">
        <p14:creationId xmlns:p14="http://schemas.microsoft.com/office/powerpoint/2010/main" val="2425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p:txBody>
          <a:bodyPr wrap="square" numCol="1" anchor="t" anchorCtr="0" compatLnSpc="1">
            <a:prstTxWarp prst="textNoShape">
              <a:avLst/>
            </a:prstTxWarp>
          </a:bodyPr>
          <a:lstStyle/>
          <a:p>
            <a:pPr marL="171450" indent="-171450" eaLnBrk="1" hangingPunct="1">
              <a:buFontTx/>
              <a:buChar char="-"/>
              <a:defRPr/>
            </a:pPr>
            <a:r>
              <a:rPr lang="es-ES_tradnl" noProof="0" dirty="0" smtClean="0"/>
              <a:t>Las directrices del IPCC describen tres </a:t>
            </a:r>
            <a:r>
              <a:rPr lang="es-ES_tradnl" b="1" noProof="0" dirty="0" smtClean="0"/>
              <a:t>procedimientos </a:t>
            </a:r>
            <a:r>
              <a:rPr lang="es-ES_tradnl" noProof="0" dirty="0" smtClean="0"/>
              <a:t>diferentes para representar los datos de actividad o el cambio en el área de distintas categorías de tierras:</a:t>
            </a:r>
          </a:p>
          <a:p>
            <a:pPr lvl="1" eaLnBrk="1" hangingPunct="1">
              <a:defRPr/>
            </a:pPr>
            <a:r>
              <a:rPr lang="es-ES_tradnl" noProof="0" dirty="0" smtClean="0"/>
              <a:t>El </a:t>
            </a:r>
            <a:r>
              <a:rPr lang="es-ES_tradnl" b="0" noProof="0" dirty="0" smtClean="0"/>
              <a:t>procedimiento</a:t>
            </a:r>
            <a:r>
              <a:rPr lang="es-ES_tradnl" b="1" noProof="0" dirty="0" smtClean="0"/>
              <a:t> </a:t>
            </a:r>
            <a:r>
              <a:rPr lang="es-ES_tradnl" noProof="0" dirty="0" smtClean="0"/>
              <a:t>1 identifica el área total para cada categoría de tierra, generalmente a partir de estadísticas no espaciales del país, pero no proporciona información sobre las características y el área de las conversiones entre los usos de la tierra, es decir, muestra solo los cambios de área “netos” (p. ej., deforestación menos forestación) y, por lo tanto, no es adecuado para REDD+. </a:t>
            </a:r>
          </a:p>
          <a:p>
            <a:pPr lvl="1" eaLnBrk="1" hangingPunct="1">
              <a:defRPr/>
            </a:pPr>
            <a:r>
              <a:rPr lang="es-ES_tradnl" noProof="0" dirty="0" smtClean="0"/>
              <a:t>El </a:t>
            </a:r>
            <a:r>
              <a:rPr lang="es-ES_tradnl" b="0" noProof="0" dirty="0" smtClean="0"/>
              <a:t>procedimiento</a:t>
            </a:r>
            <a:r>
              <a:rPr lang="es-ES_tradnl" b="1" noProof="0" dirty="0" smtClean="0"/>
              <a:t> </a:t>
            </a:r>
            <a:r>
              <a:rPr lang="es-ES_tradnl" noProof="0" dirty="0" smtClean="0"/>
              <a:t>2 involucra el rastreo de las conversiones de tierras entre las categorías, lo que da lugar a una matriz de conversión del uso de la tierra no espacialmente explícita. </a:t>
            </a:r>
          </a:p>
          <a:p>
            <a:pPr lvl="1" eaLnBrk="1" hangingPunct="1">
              <a:defRPr/>
            </a:pPr>
            <a:r>
              <a:rPr lang="es-ES_tradnl" noProof="0" dirty="0" smtClean="0"/>
              <a:t>El </a:t>
            </a:r>
            <a:r>
              <a:rPr lang="es-ES_tradnl" b="0" noProof="0" dirty="0" smtClean="0"/>
              <a:t>procedimiento</a:t>
            </a:r>
            <a:r>
              <a:rPr lang="es-ES_tradnl" b="1" noProof="0" dirty="0" smtClean="0"/>
              <a:t> </a:t>
            </a:r>
            <a:r>
              <a:rPr lang="es-ES_tradnl" noProof="0" dirty="0" smtClean="0"/>
              <a:t>3 amplía el 2, pues</a:t>
            </a:r>
            <a:r>
              <a:rPr lang="es-ES_tradnl" baseline="0" noProof="0" dirty="0" smtClean="0"/>
              <a:t> </a:t>
            </a:r>
            <a:r>
              <a:rPr lang="es-ES_tradnl" noProof="0" dirty="0" smtClean="0"/>
              <a:t>utiliza información de conversión de la tierra espacialmente explícita, obtenida mediante </a:t>
            </a:r>
            <a:r>
              <a:rPr lang="es-ES_tradnl" baseline="0" noProof="0" dirty="0" smtClean="0"/>
              <a:t>técnicas de </a:t>
            </a:r>
            <a:r>
              <a:rPr lang="es-ES_tradnl" noProof="0" dirty="0" smtClean="0"/>
              <a:t>muestreo o de mapeo completo. </a:t>
            </a:r>
          </a:p>
          <a:p>
            <a:pPr lvl="1" eaLnBrk="1" hangingPunct="1">
              <a:defRPr/>
            </a:pPr>
            <a:endParaRPr lang="es-ES_tradnl" noProof="0" dirty="0" smtClean="0"/>
          </a:p>
          <a:p>
            <a:pPr marL="171450" indent="-171450" eaLnBrk="1" hangingPunct="1">
              <a:buFontTx/>
              <a:buChar char="-"/>
              <a:defRPr/>
            </a:pPr>
            <a:r>
              <a:rPr lang="es-ES_tradnl" noProof="0" dirty="0" smtClean="0"/>
              <a:t>De manera similar a los requisitos actuales establecidos por el Protocolo de Kyoto, es probable que en</a:t>
            </a:r>
            <a:r>
              <a:rPr lang="es-ES_tradnl" baseline="0" noProof="0" dirty="0" smtClean="0"/>
              <a:t> </a:t>
            </a:r>
            <a:r>
              <a:rPr lang="es-ES_tradnl" noProof="0" dirty="0" smtClean="0"/>
              <a:t>un mecanismo de REDD+ se exija</a:t>
            </a:r>
            <a:r>
              <a:rPr lang="es-ES_tradnl" baseline="0" noProof="0" dirty="0" smtClean="0"/>
              <a:t> que los </a:t>
            </a:r>
            <a:r>
              <a:rPr lang="es-ES_tradnl" noProof="0" dirty="0" smtClean="0"/>
              <a:t>cambios en el uso de la tierra sean</a:t>
            </a:r>
            <a:r>
              <a:rPr lang="es-ES_tradnl" baseline="0" noProof="0" dirty="0" smtClean="0"/>
              <a:t> </a:t>
            </a:r>
            <a:r>
              <a:rPr lang="es-ES_tradnl" noProof="0" dirty="0" smtClean="0"/>
              <a:t>identificables y rastreables en el futuro, es decir, es probable que solo pueda utilizarse el procedimiento 3 (o el 2 con información adicional sobre la dinámica del uso de la tierra) para el rastreo de la tierra y, por lo tanto, para la implementación de REDD+.</a:t>
            </a:r>
          </a:p>
          <a:p>
            <a:pPr marL="0" indent="0" eaLnBrk="1" hangingPunct="1">
              <a:buFontTx/>
              <a:buNone/>
              <a:defRPr/>
            </a:pPr>
            <a:endParaRPr lang="es-ES_tradnl" noProof="0" dirty="0" smtClean="0"/>
          </a:p>
          <a:p>
            <a:pPr marL="171450" indent="-171450" eaLnBrk="1" hangingPunct="1">
              <a:buFontTx/>
              <a:buChar char="-"/>
              <a:defRPr/>
            </a:pPr>
            <a:r>
              <a:rPr lang="es-ES_tradnl" noProof="0" dirty="0" smtClean="0"/>
              <a:t>Como referencia, tenga en cuenta que el documento sobre métodos y orientación de la GFOI (GFOI, 2014) contiene un ejemplo de árbol de decisión (gráfico 2, p. 33) para la selección del nivel y el procedimiento</a:t>
            </a:r>
            <a:r>
              <a:rPr lang="es-ES_tradnl" baseline="0" noProof="0" dirty="0" smtClean="0"/>
              <a:t> </a:t>
            </a:r>
            <a:r>
              <a:rPr lang="es-ES_tradnl" noProof="0" dirty="0" smtClean="0"/>
              <a:t>que se utilizará. </a:t>
            </a:r>
          </a:p>
          <a:p>
            <a:pPr eaLnBrk="1" hangingPunct="1">
              <a:defRPr/>
            </a:pPr>
            <a:endParaRPr lang="es-ES_tradnl" noProof="0" dirty="0" smtClean="0"/>
          </a:p>
        </p:txBody>
      </p:sp>
    </p:spTree>
    <p:extLst>
      <p:ext uri="{BB962C8B-B14F-4D97-AF65-F5344CB8AC3E}">
        <p14:creationId xmlns:p14="http://schemas.microsoft.com/office/powerpoint/2010/main" val="267833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p:txBody>
          <a:bodyPr wrap="square" numCol="1" anchor="t" anchorCtr="0" compatLnSpc="1">
            <a:prstTxWarp prst="textNoShape">
              <a:avLst/>
            </a:prstTxWarp>
          </a:bodyPr>
          <a:lstStyle/>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 noProof="0" dirty="0" smtClean="0"/>
              <a:t>La detección remota, que hace referencia a los datos recogidos por sensores ubicados a bordo de aeronaves y plataformas espaciales, a menudo es la única solución práctica para la vigilancia nacional del área forestal en los países tropicales.</a:t>
            </a:r>
          </a:p>
          <a:p>
            <a:pPr marL="0" marR="0" indent="0" algn="l" defTabSz="914400" rtl="0" eaLnBrk="1" fontAlgn="base" latinLnBrk="0" hangingPunct="1">
              <a:lnSpc>
                <a:spcPct val="100000"/>
              </a:lnSpc>
              <a:spcBef>
                <a:spcPct val="30000"/>
              </a:spcBef>
              <a:spcAft>
                <a:spcPct val="0"/>
              </a:spcAft>
              <a:buClrTx/>
              <a:buSzTx/>
              <a:buFontTx/>
              <a:buNone/>
              <a:tabLst/>
              <a:defRPr/>
            </a:pPr>
            <a:endParaRPr lang="" noProof="0" dirty="0" smtClean="0"/>
          </a:p>
          <a:p>
            <a:pPr marL="171450" indent="-171450" eaLnBrk="1" hangingPunct="1">
              <a:buFontTx/>
              <a:buChar char="-"/>
              <a:defRPr/>
            </a:pPr>
            <a:r>
              <a:rPr lang="" noProof="0" dirty="0" smtClean="0"/>
              <a:t>Pueden utilizarse técnicas de detección remota para rastrear los cambios en las áreas forestales, por ejemplo, de tierras forestales a no forestales (deforestación) y de tierras no forestales a tierras forestales (forestación).</a:t>
            </a:r>
          </a:p>
          <a:p>
            <a:pPr marL="0" indent="0" eaLnBrk="1" hangingPunct="1">
              <a:buFontTx/>
              <a:buNone/>
              <a:defRPr/>
            </a:pPr>
            <a:endParaRPr lang="" noProof="0" dirty="0" smtClean="0"/>
          </a:p>
          <a:p>
            <a:pPr marL="171450" indent="-171450" eaLnBrk="1" hangingPunct="1">
              <a:buFontTx/>
              <a:buChar char="-"/>
              <a:defRPr/>
            </a:pPr>
            <a:r>
              <a:rPr lang="" noProof="0" dirty="0" smtClean="0"/>
              <a:t>Las técnicas para rastrear los cambios en las áreas forestales (p. ej., deforestación) proporcionan datos de actividad de alta precisión (estimaciones del área) y también pueden permitir reducir las incertidumbres que conllevan los factores de emisión a través del mapeo espacial de los principales ecosistemas forestales.</a:t>
            </a:r>
          </a:p>
          <a:p>
            <a:pPr marL="0" indent="0" eaLnBrk="1" hangingPunct="1">
              <a:buFontTx/>
              <a:buNone/>
              <a:defRPr/>
            </a:pPr>
            <a:endParaRPr lang="" noProof="0" dirty="0" smtClean="0"/>
          </a:p>
          <a:p>
            <a:pPr marL="171450" indent="-171450" eaLnBrk="1" hangingPunct="1">
              <a:buFontTx/>
              <a:buChar char="-"/>
              <a:defRPr/>
            </a:pPr>
            <a:r>
              <a:rPr lang="" noProof="0" dirty="0" smtClean="0"/>
              <a:t>El rastreo del área de forestación supone mayor incertidumbre que el de la deforestación. Esto se debe a que la deforestación normalmente causa un cambio repentino y claramente observable en los datos de detección remota, en tanto que la forestación es por lo general un proceso más lento y más gradual.</a:t>
            </a:r>
          </a:p>
        </p:txBody>
      </p:sp>
    </p:spTree>
    <p:extLst>
      <p:ext uri="{BB962C8B-B14F-4D97-AF65-F5344CB8AC3E}">
        <p14:creationId xmlns:p14="http://schemas.microsoft.com/office/powerpoint/2010/main" val="227005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s-SV" dirty="0" smtClean="0"/>
              <a:t>No hay una solución única para el </a:t>
            </a:r>
            <a:r>
              <a:rPr lang="es-SV" sz="1200" noProof="0" dirty="0" smtClean="0"/>
              <a:t>seguimiento </a:t>
            </a:r>
            <a:r>
              <a:rPr lang="es-SV" dirty="0" smtClean="0"/>
              <a:t>forestal a nivel nacional. Las soluciones óptimas varían según las circunstancias.</a:t>
            </a:r>
          </a:p>
          <a:p>
            <a:pPr marL="0" indent="0" eaLnBrk="1" hangingPunct="1">
              <a:buFontTx/>
              <a:buNone/>
            </a:pPr>
            <a:endParaRPr lang="es-SV" dirty="0" smtClean="0"/>
          </a:p>
          <a:p>
            <a:pPr marL="171450" indent="-171450" eaLnBrk="1" hangingPunct="1">
              <a:buFontTx/>
              <a:buChar char="-"/>
            </a:pPr>
            <a:r>
              <a:rPr lang="es-SV" dirty="0" smtClean="0"/>
              <a:t>En esta diapositiva, se enumeran los problemas típicos que afectan el proceso de selección e implementación de un método de detección remota.</a:t>
            </a:r>
          </a:p>
          <a:p>
            <a:pPr marL="0" indent="0" eaLnBrk="1" hangingPunct="1">
              <a:buFontTx/>
              <a:buNone/>
            </a:pPr>
            <a:endParaRPr lang="es-SV" dirty="0" smtClean="0"/>
          </a:p>
          <a:p>
            <a:pPr marL="171450" indent="-171450" eaLnBrk="1" hangingPunct="1">
              <a:buFontTx/>
              <a:buChar char="-"/>
            </a:pPr>
            <a:r>
              <a:rPr lang="es-SV" dirty="0" smtClean="0"/>
              <a:t>Es necesario encontrar una combinación óptima de métodos, de modo tal que sea técnicamente posible para los expertos del país realizar</a:t>
            </a:r>
            <a:r>
              <a:rPr lang="es-SV" baseline="0" dirty="0" smtClean="0"/>
              <a:t> </a:t>
            </a:r>
            <a:r>
              <a:rPr lang="es-SV" dirty="0" smtClean="0"/>
              <a:t>una evaluación nacional creíble desde el punto de vista científico.</a:t>
            </a:r>
          </a:p>
          <a:p>
            <a:pPr marL="0" indent="0" eaLnBrk="1" hangingPunct="1">
              <a:buFontTx/>
              <a:buNone/>
            </a:pPr>
            <a:endParaRPr lang="es-SV" dirty="0" smtClean="0"/>
          </a:p>
          <a:p>
            <a:pPr marL="171450" indent="-171450" eaLnBrk="1" hangingPunct="1">
              <a:buFontTx/>
              <a:buChar char="-"/>
            </a:pPr>
            <a:r>
              <a:rPr lang="es-SV" dirty="0" smtClean="0"/>
              <a:t>Debe preferirse un enfoque híbrido que combine la segmentación digital automatizada o técnicas de clasificación con interpretación o validación visual de las clases/polígonos resultantes, pues se trata de un método simple, sólido y eficaz en función de los costos.</a:t>
            </a:r>
          </a:p>
          <a:p>
            <a:pPr marL="171450" indent="-171450" eaLnBrk="1" hangingPunct="1">
              <a:buFontTx/>
              <a:buChar char="-"/>
            </a:pPr>
            <a:endParaRPr lang="es-SV" dirty="0" smtClean="0"/>
          </a:p>
        </p:txBody>
      </p:sp>
    </p:spTree>
    <p:extLst>
      <p:ext uri="{BB962C8B-B14F-4D97-AF65-F5344CB8AC3E}">
        <p14:creationId xmlns:p14="http://schemas.microsoft.com/office/powerpoint/2010/main" val="54474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s-AR" noProof="0" dirty="0" smtClean="0"/>
              <a:t>En</a:t>
            </a:r>
            <a:r>
              <a:rPr lang="es-AR" baseline="0" noProof="0" dirty="0" smtClean="0"/>
              <a:t> l</a:t>
            </a:r>
            <a:r>
              <a:rPr lang="es-AR" noProof="0" dirty="0" smtClean="0"/>
              <a:t>as secciones 2-4 se presenta lo más avanzado en datos y procedimientos</a:t>
            </a:r>
            <a:r>
              <a:rPr lang="es-AR" baseline="0" noProof="0" dirty="0" smtClean="0"/>
              <a:t> </a:t>
            </a:r>
            <a:r>
              <a:rPr lang="es-AR" noProof="0" dirty="0" smtClean="0"/>
              <a:t>para hacer el seguimiento de los cambios en el área forestal a escala nacional en los países tropicales utilizando imágenes de detección remota. Se describen los enfoques y los datos necesarios para rastrear los cambios en las áreas forestales (deforestación y forestación) y se formulan recomendaciones generales sobre</a:t>
            </a:r>
            <a:r>
              <a:rPr lang="es-AR" baseline="0" noProof="0" dirty="0" smtClean="0"/>
              <a:t> </a:t>
            </a:r>
            <a:r>
              <a:rPr lang="es-AR" noProof="0" dirty="0" smtClean="0"/>
              <a:t>los </a:t>
            </a:r>
            <a:r>
              <a:rPr lang="es-ES" noProof="0" dirty="0" smtClean="0"/>
              <a:t>pasos que se deberán seguir</a:t>
            </a:r>
            <a:r>
              <a:rPr lang="es-AR" noProof="0" dirty="0" smtClean="0"/>
              <a:t>.</a:t>
            </a:r>
          </a:p>
        </p:txBody>
      </p:sp>
    </p:spTree>
    <p:extLst>
      <p:ext uri="{BB962C8B-B14F-4D97-AF65-F5344CB8AC3E}">
        <p14:creationId xmlns:p14="http://schemas.microsoft.com/office/powerpoint/2010/main" val="423278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 noProof="0" dirty="0" smtClean="0"/>
              <a:t>Para ver una referencia alternativa sobre los mapas que se recomienda elaborar consulte, por ejemplo, GFOI (2014, cuadro 6, p. 66). </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B99712-7D30-4A88-95DC-4BAE6BAEAAC2}" type="slidenum">
              <a:rPr lang="en-GB" smtClean="0"/>
              <a:pPr/>
              <a:t>10</a:t>
            </a:fld>
            <a:endParaRPr lang="es-ES" dirty="0" smtClean="0"/>
          </a:p>
        </p:txBody>
      </p:sp>
    </p:spTree>
    <p:extLst>
      <p:ext uri="{BB962C8B-B14F-4D97-AF65-F5344CB8AC3E}">
        <p14:creationId xmlns:p14="http://schemas.microsoft.com/office/powerpoint/2010/main" val="1843131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dirty="0" err="1" smtClean="0"/>
              <a:t>Klik</a:t>
            </a:r>
            <a:r>
              <a:rPr lang="en-GB" dirty="0" smtClean="0"/>
              <a:t> </a:t>
            </a:r>
            <a:r>
              <a:rPr lang="en-GB" dirty="0" err="1" smtClean="0"/>
              <a:t>om</a:t>
            </a:r>
            <a:r>
              <a:rPr lang="en-GB" dirty="0" smtClean="0"/>
              <a:t>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lvl="0"/>
            <a:r>
              <a:rPr lang="en-US" noProof="0" smtClean="0"/>
              <a:t>Click to edit Master text styles</a:t>
            </a:r>
          </a:p>
        </p:txBody>
      </p:sp>
      <p:sp>
        <p:nvSpPr>
          <p:cNvPr id="5" name="Tijdelijke aanduiding voor tekst 4"/>
          <p:cNvSpPr>
            <a:spLocks noGrp="1"/>
          </p:cNvSpPr>
          <p:nvPr>
            <p:ph type="body" sz="quarter" idx="18"/>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lvl="0"/>
            <a:r>
              <a:rPr lang="en-US" noProof="0" smtClean="0"/>
              <a:t>Click to edit Master text styles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pPr lvl="0"/>
            <a:endParaRPr lang="nl-NL"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en-GB" smtClean="0"/>
              <a:t>Klik om de stijl te 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pPr lvl="0"/>
            <a:endParaRPr lang="nl-NL"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520042"/>
            <a:ext cx="8521188" cy="4404807"/>
          </a:xfrm>
        </p:spPr>
        <p:txBody>
          <a:bodyPr/>
          <a:lstStyle>
            <a:lvl2pPr>
              <a:buClr>
                <a:schemeClr val="bg2"/>
              </a:buClr>
              <a:defRPr/>
            </a:lvl2p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10" name="Rectangle 9"/>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TextBox 10"/>
          <p:cNvSpPr txBox="1"/>
          <p:nvPr userDrawn="1"/>
        </p:nvSpPr>
        <p:spPr>
          <a:xfrm>
            <a:off x="1016518" y="6099000"/>
            <a:ext cx="7785650" cy="784830"/>
          </a:xfrm>
          <a:prstGeom prst="rect">
            <a:avLst/>
          </a:prstGeom>
          <a:noFill/>
        </p:spPr>
        <p:txBody>
          <a:bodyPr wrap="square" rtlCol="0">
            <a:spAutoFit/>
          </a:bodyPr>
          <a:lstStyle/>
          <a:p>
            <a:pPr>
              <a:lnSpc>
                <a:spcPts val="1800"/>
              </a:lnSpc>
            </a:pPr>
            <a:r>
              <a:rPr lang="es-ES_tradnl" sz="1400" i="1" noProof="0" dirty="0" smtClean="0">
                <a:solidFill>
                  <a:schemeClr val="accent6">
                    <a:lumMod val="50000"/>
                    <a:lumOff val="50000"/>
                  </a:schemeClr>
                </a:solidFill>
                <a:latin typeface="Calibri" panose="020F0502020204030204" pitchFamily="34" charset="0"/>
              </a:rPr>
              <a:t>Módulo 2.1: Seguimiento de los datos de actividad en los bosques con detección remota</a:t>
            </a:r>
          </a:p>
          <a:p>
            <a:pPr marL="0" marR="0" indent="0" algn="l" defTabSz="914400" rtl="0" eaLnBrk="1" fontAlgn="base" latinLnBrk="0" hangingPunct="1">
              <a:lnSpc>
                <a:spcPts val="1800"/>
              </a:lnSpc>
              <a:spcBef>
                <a:spcPct val="0"/>
              </a:spcBef>
              <a:spcAft>
                <a:spcPct val="0"/>
              </a:spcAft>
              <a:buClrTx/>
              <a:buSzTx/>
              <a:buFontTx/>
              <a:buNone/>
              <a:tabLst/>
              <a:defRPr/>
            </a:pPr>
            <a:r>
              <a:rPr lang="es-ES_tradnl" sz="1400" i="1" noProof="0" dirty="0" smtClean="0">
                <a:solidFill>
                  <a:schemeClr val="accent6">
                    <a:lumMod val="50000"/>
                    <a:lumOff val="50000"/>
                  </a:schemeClr>
                </a:solidFill>
                <a:latin typeface="Calibri" panose="020F0502020204030204" pitchFamily="34" charset="0"/>
              </a:rPr>
              <a:t>Materiales de capacitación del libro de consulta sobre</a:t>
            </a:r>
            <a:r>
              <a:rPr lang="es-ES_tradnl" sz="1400" i="1" baseline="0" noProof="0" dirty="0" smtClean="0">
                <a:solidFill>
                  <a:schemeClr val="accent6">
                    <a:lumMod val="50000"/>
                    <a:lumOff val="50000"/>
                  </a:schemeClr>
                </a:solidFill>
                <a:latin typeface="Calibri" panose="020F0502020204030204" pitchFamily="34" charset="0"/>
              </a:rPr>
              <a:t> </a:t>
            </a:r>
            <a:r>
              <a:rPr lang="es-ES_tradnl" sz="1400" i="1" noProof="0" dirty="0" smtClean="0">
                <a:solidFill>
                  <a:schemeClr val="accent6">
                    <a:lumMod val="50000"/>
                    <a:lumOff val="50000"/>
                  </a:schemeClr>
                </a:solidFill>
                <a:latin typeface="Calibri" panose="020F0502020204030204" pitchFamily="34" charset="0"/>
              </a:rPr>
              <a:t>REDD+ de GOFC-GOLD, Universidad de Wageningen, FCPF del Banco Mundial</a:t>
            </a:r>
          </a:p>
        </p:txBody>
      </p:sp>
      <p:sp>
        <p:nvSpPr>
          <p:cNvPr id="13" name="Chevron 12"/>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s-ES" sz="1200" dirty="0" smtClean="0">
              <a:solidFill>
                <a:schemeClr val="accent2">
                  <a:lumMod val="75000"/>
                </a:schemeClr>
              </a:solidFill>
              <a:latin typeface="Verdana" pitchFamily="34" charset="0"/>
            </a:endParaRPr>
          </a:p>
        </p:txBody>
      </p:sp>
      <p:cxnSp>
        <p:nvCxnSpPr>
          <p:cNvPr id="15"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0" name="Tijdelijke aanduiding voor tekst 6"/>
          <p:cNvSpPr>
            <a:spLocks noGrp="1"/>
          </p:cNvSpPr>
          <p:nvPr>
            <p:ph type="body" sz="quarter" idx="22"/>
          </p:nvPr>
        </p:nvSpPr>
        <p:spPr>
          <a:xfrm>
            <a:off x="490538"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1" name="Tijdelijke aanduiding voor tekst 6"/>
          <p:cNvSpPr>
            <a:spLocks noGrp="1"/>
          </p:cNvSpPr>
          <p:nvPr>
            <p:ph type="body" sz="quarter" idx="23"/>
          </p:nvPr>
        </p:nvSpPr>
        <p:spPr>
          <a:xfrm>
            <a:off x="3365675"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2" name="Tijdelijke aanduiding voor tekst 6"/>
          <p:cNvSpPr>
            <a:spLocks noGrp="1"/>
          </p:cNvSpPr>
          <p:nvPr>
            <p:ph type="body" sz="quarter" idx="24"/>
          </p:nvPr>
        </p:nvSpPr>
        <p:spPr>
          <a:xfrm>
            <a:off x="6241802"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smtClean="0"/>
              <a:t>Klik om de stijl te bewerken</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2125" y="230188"/>
            <a:ext cx="8442325"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smtClean="0"/>
              <a:t>Klik om de stijl te bewerken</a:t>
            </a:r>
            <a:endParaRPr lang="en-GB" dirty="0" smtClean="0"/>
          </a:p>
        </p:txBody>
      </p:sp>
      <p:sp>
        <p:nvSpPr>
          <p:cNvPr id="43011" name="Tijdelijke aanduiding voor tekst 23"/>
          <p:cNvSpPr>
            <a:spLocks noGrp="1"/>
          </p:cNvSpPr>
          <p:nvPr>
            <p:ph type="body" idx="1"/>
          </p:nvPr>
        </p:nvSpPr>
        <p:spPr bwMode="auto">
          <a:xfrm>
            <a:off x="420688" y="1843088"/>
            <a:ext cx="8521700" cy="408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smtClean="0"/>
          </a:p>
          <a:p>
            <a:pPr lvl="4"/>
            <a:endParaRPr lang="en-GB" dirty="0" smtClean="0"/>
          </a:p>
        </p:txBody>
      </p:sp>
      <p:sp>
        <p:nvSpPr>
          <p:cNvPr id="7" name="Rectangle 6"/>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TextBox 10"/>
          <p:cNvSpPr txBox="1"/>
          <p:nvPr userDrawn="1"/>
        </p:nvSpPr>
        <p:spPr>
          <a:xfrm>
            <a:off x="1016518" y="6141730"/>
            <a:ext cx="7070651" cy="784830"/>
          </a:xfrm>
          <a:prstGeom prst="rect">
            <a:avLst/>
          </a:prstGeom>
          <a:noFill/>
        </p:spPr>
        <p:txBody>
          <a:bodyPr wrap="square" rtlCol="0">
            <a:spAutoFit/>
          </a:bodyPr>
          <a:lstStyle/>
          <a:p>
            <a:pPr>
              <a:lnSpc>
                <a:spcPts val="1800"/>
              </a:lnSpc>
            </a:pPr>
            <a:r>
              <a:rPr lang="es-DO" sz="1400" i="1" noProof="0" dirty="0" smtClean="0">
                <a:solidFill>
                  <a:schemeClr val="accent6">
                    <a:lumMod val="50000"/>
                    <a:lumOff val="50000"/>
                  </a:schemeClr>
                </a:solidFill>
                <a:latin typeface="Calibri" panose="020F0502020204030204" pitchFamily="34" charset="0"/>
              </a:rPr>
              <a:t>Módulo 2.1: Seguimiento de los datos de actividad en</a:t>
            </a:r>
            <a:r>
              <a:rPr lang="es-DO" sz="1400" i="1" baseline="0" noProof="0" dirty="0" smtClean="0">
                <a:solidFill>
                  <a:schemeClr val="accent6">
                    <a:lumMod val="50000"/>
                    <a:lumOff val="50000"/>
                  </a:schemeClr>
                </a:solidFill>
                <a:latin typeface="Calibri" panose="020F0502020204030204" pitchFamily="34" charset="0"/>
              </a:rPr>
              <a:t> </a:t>
            </a:r>
            <a:r>
              <a:rPr lang="es-DO" sz="1400" i="1" noProof="0" dirty="0" smtClean="0">
                <a:solidFill>
                  <a:schemeClr val="accent6">
                    <a:lumMod val="50000"/>
                    <a:lumOff val="50000"/>
                  </a:schemeClr>
                </a:solidFill>
                <a:latin typeface="Calibri" panose="020F0502020204030204" pitchFamily="34" charset="0"/>
              </a:rPr>
              <a:t>los bosques con detección remota</a:t>
            </a:r>
          </a:p>
          <a:p>
            <a:pPr marL="0" marR="0" indent="0" algn="l" defTabSz="914400" rtl="0" eaLnBrk="1" fontAlgn="base" latinLnBrk="0" hangingPunct="1">
              <a:lnSpc>
                <a:spcPts val="1800"/>
              </a:lnSpc>
              <a:spcBef>
                <a:spcPct val="0"/>
              </a:spcBef>
              <a:spcAft>
                <a:spcPct val="0"/>
              </a:spcAft>
              <a:buClrTx/>
              <a:buSzTx/>
              <a:buFontTx/>
              <a:buNone/>
              <a:tabLst/>
              <a:defRPr/>
            </a:pPr>
            <a:r>
              <a:rPr lang="es-DO" sz="1400" i="1" noProof="0" dirty="0" smtClean="0">
                <a:solidFill>
                  <a:schemeClr val="accent6">
                    <a:lumMod val="50000"/>
                    <a:lumOff val="50000"/>
                  </a:schemeClr>
                </a:solidFill>
                <a:latin typeface="Calibri" panose="020F0502020204030204" pitchFamily="34" charset="0"/>
              </a:rPr>
              <a:t>Materiales de capacitación de REDD+ de GOFC-GOLD, Universidad de </a:t>
            </a:r>
            <a:r>
              <a:rPr lang="es-DO" sz="1400" i="1" noProof="0" dirty="0" err="1" smtClean="0">
                <a:solidFill>
                  <a:schemeClr val="accent6">
                    <a:lumMod val="50000"/>
                    <a:lumOff val="50000"/>
                  </a:schemeClr>
                </a:solidFill>
                <a:latin typeface="Calibri" panose="020F0502020204030204" pitchFamily="34" charset="0"/>
              </a:rPr>
              <a:t>Wageningen</a:t>
            </a:r>
            <a:r>
              <a:rPr lang="es-DO" sz="1400" i="1" noProof="0" dirty="0" smtClean="0">
                <a:solidFill>
                  <a:schemeClr val="accent6">
                    <a:lumMod val="50000"/>
                    <a:lumOff val="50000"/>
                  </a:schemeClr>
                </a:solidFill>
                <a:latin typeface="Calibri" panose="020F0502020204030204" pitchFamily="34" charset="0"/>
              </a:rPr>
              <a:t>,</a:t>
            </a:r>
            <a:br>
              <a:rPr lang="es-DO" sz="1400" i="1" noProof="0" dirty="0" smtClean="0">
                <a:solidFill>
                  <a:schemeClr val="accent6">
                    <a:lumMod val="50000"/>
                    <a:lumOff val="50000"/>
                  </a:schemeClr>
                </a:solidFill>
                <a:latin typeface="Calibri" panose="020F0502020204030204" pitchFamily="34" charset="0"/>
              </a:rPr>
            </a:br>
            <a:r>
              <a:rPr lang="es-DO" sz="1400" i="1" noProof="0" dirty="0" smtClean="0">
                <a:solidFill>
                  <a:schemeClr val="accent6">
                    <a:lumMod val="50000"/>
                    <a:lumOff val="50000"/>
                  </a:schemeClr>
                </a:solidFill>
                <a:latin typeface="Calibri" panose="020F0502020204030204" pitchFamily="34" charset="0"/>
              </a:rPr>
              <a:t> FCPF del Banco Mundial</a:t>
            </a:r>
          </a:p>
        </p:txBody>
      </p:sp>
      <p:sp>
        <p:nvSpPr>
          <p:cNvPr id="12" name="Chevron 11"/>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s-ES" sz="1200" dirty="0" smtClean="0">
              <a:solidFill>
                <a:schemeClr val="accent2">
                  <a:lumMod val="75000"/>
                </a:schemeClr>
              </a:solidFill>
              <a:latin typeface="Verdana" pitchFamily="34" charset="0"/>
            </a:endParaRPr>
          </a:p>
        </p:txBody>
      </p:sp>
      <p:cxnSp>
        <p:nvCxnSpPr>
          <p:cNvPr id="14"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eaLnBrk="0" fontAlgn="base" hangingPunct="0">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eaLnBrk="0" fontAlgn="base" hangingPunct="0">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eaLnBrk="0" fontAlgn="base" hangingPunct="0">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4pPr>
      <a:lvl5pPr marL="3405188" indent="-352425"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30.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11.jpeg"/><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ipcc-nggip.iges.or.jp/public/gpglulucf/gpglulucf.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0663" y="188258"/>
            <a:ext cx="8442796" cy="1089462"/>
          </a:xfrm>
        </p:spPr>
        <p:txBody>
          <a:bodyPr/>
          <a:lstStyle/>
          <a:p>
            <a:pPr eaLnBrk="1" hangingPunct="1">
              <a:defRPr/>
            </a:pPr>
            <a:r>
              <a:rPr lang="es-ES_tradnl" sz="2400" noProof="0" dirty="0" smtClean="0"/>
              <a:t>Módulo 2.1: Seguimiento de los datos de actividad </a:t>
            </a:r>
            <a:br>
              <a:rPr lang="es-ES_tradnl" sz="2400" noProof="0" dirty="0" smtClean="0"/>
            </a:br>
            <a:r>
              <a:rPr lang="es-ES_tradnl" sz="2400" noProof="0" dirty="0" smtClean="0"/>
              <a:t>en los bosques con detección remota</a:t>
            </a:r>
            <a:endParaRPr lang="es-ES_tradnl" sz="2400" noProof="0" dirty="0"/>
          </a:p>
        </p:txBody>
      </p:sp>
      <p:sp>
        <p:nvSpPr>
          <p:cNvPr id="18436" name="Tijdelijke aanduiding voor tekst 6"/>
          <p:cNvSpPr>
            <a:spLocks noGrp="1"/>
          </p:cNvSpPr>
          <p:nvPr>
            <p:ph type="body" sz="quarter" idx="10"/>
          </p:nvPr>
        </p:nvSpPr>
        <p:spPr>
          <a:xfrm>
            <a:off x="423083" y="1499285"/>
            <a:ext cx="4806737" cy="4041775"/>
          </a:xfrm>
        </p:spPr>
        <p:txBody>
          <a:bodyPr/>
          <a:lstStyle/>
          <a:p>
            <a:pPr eaLnBrk="1" hangingPunct="1">
              <a:lnSpc>
                <a:spcPct val="100000"/>
              </a:lnSpc>
              <a:spcBef>
                <a:spcPts val="600"/>
              </a:spcBef>
              <a:buFont typeface="Wingdings" pitchFamily="2" charset="2"/>
              <a:buNone/>
            </a:pPr>
            <a:r>
              <a:rPr lang="es-ES_tradnl" sz="1600" i="1" noProof="0" dirty="0" smtClean="0"/>
              <a:t>Autores del módulo:</a:t>
            </a:r>
          </a:p>
          <a:p>
            <a:pPr marL="457200" lvl="1" indent="0" eaLnBrk="1" hangingPunct="1">
              <a:lnSpc>
                <a:spcPct val="100000"/>
              </a:lnSpc>
              <a:spcBef>
                <a:spcPts val="600"/>
              </a:spcBef>
              <a:buNone/>
            </a:pPr>
            <a:r>
              <a:rPr lang="es-ES_tradnl" sz="1400" noProof="0" dirty="0" smtClean="0"/>
              <a:t>Frédéric Achard</a:t>
            </a:r>
            <a:r>
              <a:rPr lang="es-ES_tradnl" sz="1400" dirty="0"/>
              <a:t>, Centro Común de Investigación (CCI</a:t>
            </a:r>
            <a:r>
              <a:rPr lang="es-ES_tradnl" sz="1400" dirty="0" smtClean="0"/>
              <a:t>) de la </a:t>
            </a:r>
            <a:r>
              <a:rPr lang="es-ES_tradnl" sz="1400" noProof="0" dirty="0" smtClean="0"/>
              <a:t>Comisión Europea (CE), </a:t>
            </a:r>
          </a:p>
          <a:p>
            <a:pPr marL="457200" lvl="1" indent="0" eaLnBrk="1" hangingPunct="1">
              <a:lnSpc>
                <a:spcPct val="100000"/>
              </a:lnSpc>
              <a:spcBef>
                <a:spcPts val="600"/>
              </a:spcBef>
              <a:buNone/>
            </a:pPr>
            <a:r>
              <a:rPr lang="es-ES_tradnl" sz="1400" noProof="0" dirty="0" smtClean="0"/>
              <a:t>Jukka Miettinen, CCI de la CE</a:t>
            </a:r>
          </a:p>
          <a:p>
            <a:pPr lvl="1" indent="-531813" eaLnBrk="1" hangingPunct="1">
              <a:lnSpc>
                <a:spcPct val="100000"/>
              </a:lnSpc>
              <a:spcBef>
                <a:spcPts val="600"/>
              </a:spcBef>
              <a:buFont typeface="Verdana" pitchFamily="34" charset="0"/>
              <a:buNone/>
            </a:pPr>
            <a:r>
              <a:rPr lang="es-ES_tradnl" sz="1400" noProof="0" dirty="0" smtClean="0"/>
              <a:t>Brice Mora, Universidad de Wageningen</a:t>
            </a:r>
            <a:r>
              <a:rPr lang="es-ES_tradnl" noProof="0" dirty="0" smtClean="0"/>
              <a:t/>
            </a:r>
            <a:br>
              <a:rPr lang="es-ES_tradnl" noProof="0" dirty="0" smtClean="0"/>
            </a:br>
            <a:endParaRPr lang="es-ES_tradnl" sz="1400" noProof="0" dirty="0" smtClean="0"/>
          </a:p>
          <a:p>
            <a:pPr marL="273050" lvl="1" indent="-273050" eaLnBrk="1" hangingPunct="1">
              <a:lnSpc>
                <a:spcPct val="100000"/>
              </a:lnSpc>
              <a:buFont typeface="Verdana" pitchFamily="34" charset="0"/>
              <a:buNone/>
            </a:pPr>
            <a:r>
              <a:rPr lang="es-ES_tradnl" sz="1600" i="1" noProof="0" dirty="0" smtClean="0"/>
              <a:t>Al finalizar el curso, los participantes deben ser capaces de lo siguiente:</a:t>
            </a:r>
          </a:p>
          <a:p>
            <a:pPr eaLnBrk="1" hangingPunct="1">
              <a:lnSpc>
                <a:spcPct val="100000"/>
              </a:lnSpc>
              <a:buFont typeface="Arial" charset="0"/>
              <a:buChar char="•"/>
            </a:pPr>
            <a:r>
              <a:rPr lang="es-ES_tradnl" sz="1600" noProof="0" dirty="0" smtClean="0"/>
              <a:t>Diferenciar entre distintos enfoques (de detección remota) para rastrear cambios en las áreas forestales</a:t>
            </a:r>
          </a:p>
          <a:p>
            <a:pPr eaLnBrk="1" hangingPunct="1">
              <a:lnSpc>
                <a:spcPct val="100000"/>
              </a:lnSpc>
              <a:buFont typeface="Arial" charset="0"/>
              <a:buChar char="•"/>
            </a:pPr>
            <a:r>
              <a:rPr lang="es-ES_tradnl" sz="1600" noProof="0" dirty="0" smtClean="0"/>
              <a:t>Realizar un análisis del cambio del área forestal con los datos satelitales de Landsat</a:t>
            </a:r>
          </a:p>
        </p:txBody>
      </p:sp>
      <p:pic>
        <p:nvPicPr>
          <p:cNvPr id="18437" name="Picture 1"/>
          <p:cNvPicPr>
            <a:picLocks noChangeAspect="1" noChangeArrowheads="1"/>
          </p:cNvPicPr>
          <p:nvPr/>
        </p:nvPicPr>
        <p:blipFill>
          <a:blip r:embed="rId2"/>
          <a:srcRect l="30940" t="22403" r="30544" b="12175"/>
          <a:stretch>
            <a:fillRect/>
          </a:stretch>
        </p:blipFill>
        <p:spPr bwMode="auto">
          <a:xfrm>
            <a:off x="5175250" y="1560513"/>
            <a:ext cx="3743325" cy="3573462"/>
          </a:xfrm>
          <a:prstGeom prst="rect">
            <a:avLst/>
          </a:prstGeom>
          <a:noFill/>
          <a:ln w="9525">
            <a:noFill/>
            <a:miter lim="800000"/>
            <a:headEnd/>
            <a:tailEnd/>
          </a:ln>
        </p:spPr>
      </p:pic>
      <p:sp>
        <p:nvSpPr>
          <p:cNvPr id="9" name="Tekstvak 5"/>
          <p:cNvSpPr txBox="1"/>
          <p:nvPr/>
        </p:nvSpPr>
        <p:spPr>
          <a:xfrm>
            <a:off x="5072795" y="5158022"/>
            <a:ext cx="4035952" cy="553998"/>
          </a:xfrm>
          <a:prstGeom prst="rect">
            <a:avLst/>
          </a:prstGeom>
          <a:noFill/>
        </p:spPr>
        <p:txBody>
          <a:bodyPr wrap="square">
            <a:spAutoFit/>
          </a:bodyPr>
          <a:lstStyle/>
          <a:p>
            <a:pPr>
              <a:lnSpc>
                <a:spcPts val="1800"/>
              </a:lnSpc>
              <a:defRPr/>
            </a:pPr>
            <a:r>
              <a:rPr lang="nl-NL" sz="1200" dirty="0" smtClean="0">
                <a:solidFill>
                  <a:schemeClr val="accent6"/>
                </a:solidFill>
                <a:latin typeface="Verdana" pitchFamily="34" charset="0"/>
              </a:rPr>
              <a:t>Fuente: </a:t>
            </a:r>
            <a:r>
              <a:rPr lang="nl-NL" sz="1200" i="1" dirty="0" smtClean="0">
                <a:solidFill>
                  <a:schemeClr val="accent6"/>
                </a:solidFill>
                <a:latin typeface="Verdana" pitchFamily="34" charset="0"/>
              </a:rPr>
              <a:t>Sourcebook</a:t>
            </a:r>
            <a:r>
              <a:rPr lang="nl-NL" sz="1200" dirty="0" smtClean="0">
                <a:solidFill>
                  <a:schemeClr val="accent6"/>
                </a:solidFill>
                <a:latin typeface="Verdana" pitchFamily="34" charset="0"/>
              </a:rPr>
              <a:t> de GOFC-GOLD, 2014, </a:t>
            </a:r>
            <a:r>
              <a:rPr lang="nl-NL" sz="1200" dirty="0">
                <a:solidFill>
                  <a:schemeClr val="accent6"/>
                </a:solidFill>
                <a:latin typeface="Verdana" pitchFamily="34" charset="0"/>
              </a:rPr>
              <a:t>r</a:t>
            </a:r>
            <a:r>
              <a:rPr lang="nl-NL" sz="1200" dirty="0" smtClean="0">
                <a:solidFill>
                  <a:schemeClr val="accent6"/>
                </a:solidFill>
                <a:latin typeface="Verdana" pitchFamily="34" charset="0"/>
              </a:rPr>
              <a:t>ecuadro 3.2.2.</a:t>
            </a:r>
            <a:endParaRPr lang="es-ES" sz="1200" dirty="0">
              <a:solidFill>
                <a:schemeClr val="accent6"/>
              </a:solidFill>
              <a:latin typeface="Verdana" pitchFamily="34" charset="0"/>
            </a:endParaRPr>
          </a:p>
        </p:txBody>
      </p:sp>
      <p:sp>
        <p:nvSpPr>
          <p:cNvPr id="6" name="Rectangle 5"/>
          <p:cNvSpPr/>
          <p:nvPr/>
        </p:nvSpPr>
        <p:spPr>
          <a:xfrm>
            <a:off x="142874" y="5762625"/>
            <a:ext cx="8780585" cy="8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t="90547" r="65233"/>
          <a:stretch/>
        </p:blipFill>
        <p:spPr bwMode="hidden">
          <a:xfrm>
            <a:off x="0" y="6209732"/>
            <a:ext cx="3179135" cy="648267"/>
          </a:xfrm>
          <a:prstGeom prst="rect">
            <a:avLst/>
          </a:prstGeom>
        </p:spPr>
      </p:pic>
      <p:pic>
        <p:nvPicPr>
          <p:cNvPr id="8" name="Picture 7" descr="GOFC-Gold Tray cover only 2010_200dpi"/>
          <p:cNvPicPr/>
          <p:nvPr/>
        </p:nvPicPr>
        <p:blipFill>
          <a:blip r:embed="rId4" cstate="print"/>
          <a:srcRect l="20703" t="85967" r="20917" b="3633"/>
          <a:stretch>
            <a:fillRect/>
          </a:stretch>
        </p:blipFill>
        <p:spPr bwMode="auto">
          <a:xfrm>
            <a:off x="3117735" y="6209732"/>
            <a:ext cx="2543690" cy="451715"/>
          </a:xfrm>
          <a:prstGeom prst="rect">
            <a:avLst/>
          </a:prstGeom>
          <a:noFill/>
          <a:ln w="9525">
            <a:noFill/>
            <a:miter lim="800000"/>
            <a:headEnd/>
            <a:tailEnd/>
          </a:ln>
        </p:spPr>
      </p:pic>
      <p:pic>
        <p:nvPicPr>
          <p:cNvPr id="10" name="Afbeelding 11" descr="logo_WB FCPF.gif"/>
          <p:cNvPicPr>
            <a:picLocks noChangeAspect="1"/>
          </p:cNvPicPr>
          <p:nvPr/>
        </p:nvPicPr>
        <p:blipFill>
          <a:blip r:embed="rId5" cstate="print"/>
          <a:stretch>
            <a:fillRect/>
          </a:stretch>
        </p:blipFill>
        <p:spPr>
          <a:xfrm>
            <a:off x="6022523" y="5994951"/>
            <a:ext cx="972687" cy="710810"/>
          </a:xfrm>
          <a:prstGeom prst="rect">
            <a:avLst/>
          </a:prstGeom>
        </p:spPr>
      </p:pic>
      <p:cxnSp>
        <p:nvCxnSpPr>
          <p:cNvPr id="11" name="Rechte verbindingslijn 8"/>
          <p:cNvCxnSpPr/>
          <p:nvPr/>
        </p:nvCxnSpPr>
        <p:spPr>
          <a:xfrm>
            <a:off x="374177" y="5851763"/>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flipH="1">
            <a:off x="7134224" y="5477560"/>
            <a:ext cx="1727943" cy="323165"/>
          </a:xfrm>
          <a:prstGeom prst="rect">
            <a:avLst/>
          </a:prstGeom>
          <a:noFill/>
        </p:spPr>
        <p:txBody>
          <a:bodyPr wrap="square" rtlCol="0">
            <a:spAutoFit/>
          </a:bodyPr>
          <a:lstStyle/>
          <a:p>
            <a:pPr>
              <a:lnSpc>
                <a:spcPts val="1800"/>
              </a:lnSpc>
            </a:pPr>
            <a:r>
              <a:rPr lang="en-GB" sz="1200" dirty="0" smtClean="0">
                <a:latin typeface="Verdana" pitchFamily="34" charset="0"/>
              </a:rPr>
              <a:t>V1, mayo de 2015 </a:t>
            </a:r>
          </a:p>
        </p:txBody>
      </p:sp>
      <p:pic>
        <p:nvPicPr>
          <p:cNvPr id="14" name="Picture 13"/>
          <p:cNvPicPr>
            <a:picLocks noChangeAspect="1"/>
          </p:cNvPicPr>
          <p:nvPr/>
        </p:nvPicPr>
        <p:blipFill>
          <a:blip r:embed="rId6"/>
          <a:stretch>
            <a:fillRect/>
          </a:stretch>
        </p:blipFill>
        <p:spPr>
          <a:xfrm>
            <a:off x="7340464" y="6080676"/>
            <a:ext cx="1499126" cy="440638"/>
          </a:xfrm>
          <a:prstGeom prst="rect">
            <a:avLst/>
          </a:prstGeom>
          <a:ln>
            <a:solidFill>
              <a:srgbClr val="000000"/>
            </a:solidFill>
          </a:ln>
        </p:spPr>
      </p:pic>
      <p:sp>
        <p:nvSpPr>
          <p:cNvPr id="15" name="Rectangle 14"/>
          <p:cNvSpPr/>
          <p:nvPr/>
        </p:nvSpPr>
        <p:spPr>
          <a:xfrm>
            <a:off x="7231510" y="6479523"/>
            <a:ext cx="1720343" cy="261610"/>
          </a:xfrm>
          <a:prstGeom prst="rect">
            <a:avLst/>
          </a:prstGeom>
        </p:spPr>
        <p:txBody>
          <a:bodyPr wrap="none">
            <a:spAutoFit/>
          </a:bodyPr>
          <a:lstStyle/>
          <a:p>
            <a:r>
              <a:rPr lang="en-GB" sz="1100" dirty="0">
                <a:solidFill>
                  <a:schemeClr val="accent6"/>
                </a:solidFill>
              </a:rPr>
              <a:t>Licencia de Creative Commons</a:t>
            </a:r>
            <a:endParaRPr lang="es-ES" sz="1100" dirty="0">
              <a:solidFill>
                <a:schemeClr val="accent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6841" y="230189"/>
            <a:ext cx="8785709" cy="840125"/>
          </a:xfrm>
        </p:spPr>
        <p:txBody>
          <a:bodyPr/>
          <a:lstStyle/>
          <a:p>
            <a:pPr eaLnBrk="1" hangingPunct="1">
              <a:defRPr/>
            </a:pPr>
            <a:r>
              <a:rPr lang="es-ES_tradnl" sz="2800" noProof="0" dirty="0" smtClean="0"/>
              <a:t>Datos de actividad necesarios</a:t>
            </a:r>
            <a:endParaRPr lang="es-ES_tradnl" sz="2800" noProof="0" dirty="0"/>
          </a:p>
        </p:txBody>
      </p:sp>
      <p:sp>
        <p:nvSpPr>
          <p:cNvPr id="37892" name="Tijdelijke aanduiding voor tekst 2"/>
          <p:cNvSpPr>
            <a:spLocks noGrp="1"/>
          </p:cNvSpPr>
          <p:nvPr>
            <p:ph type="body" sz="quarter" idx="10"/>
          </p:nvPr>
        </p:nvSpPr>
        <p:spPr>
          <a:xfrm>
            <a:off x="221783" y="1242266"/>
            <a:ext cx="8628063" cy="3954462"/>
          </a:xfrm>
        </p:spPr>
        <p:txBody>
          <a:bodyPr/>
          <a:lstStyle/>
          <a:p>
            <a:pPr eaLnBrk="1" hangingPunct="1"/>
            <a:r>
              <a:rPr lang="es-ES_tradnl" sz="2000" noProof="0" dirty="0" smtClean="0"/>
              <a:t>Según las decisiones </a:t>
            </a:r>
            <a:r>
              <a:rPr lang="es-ES_tradnl" sz="2000" dirty="0" smtClean="0"/>
              <a:t>del país </a:t>
            </a:r>
            <a:r>
              <a:rPr lang="es-ES_tradnl" sz="2000" noProof="0" dirty="0" smtClean="0"/>
              <a:t>sobre el enfoque que se utilizará, es posible que se requieran algunos de los siguientes tipos </a:t>
            </a:r>
            <a:r>
              <a:rPr lang="es-ES_tradnl" sz="2000" dirty="0"/>
              <a:t>de </a:t>
            </a:r>
            <a:r>
              <a:rPr lang="es-ES_tradnl" sz="2000" dirty="0" smtClean="0"/>
              <a:t>mapas/datos </a:t>
            </a:r>
            <a:r>
              <a:rPr lang="es-ES_tradnl" sz="2000" noProof="0" dirty="0" smtClean="0"/>
              <a:t>de actividad para informar sobre los cambios en la cubierta forestal:</a:t>
            </a:r>
          </a:p>
          <a:p>
            <a:pPr lvl="1" eaLnBrk="1" hangingPunct="1"/>
            <a:r>
              <a:rPr lang="es-ES_tradnl" sz="2000" noProof="0" dirty="0" smtClean="0"/>
              <a:t>Mapa forestal/no forestal (+ mapas de cambios)</a:t>
            </a:r>
          </a:p>
          <a:p>
            <a:pPr lvl="1" eaLnBrk="1" hangingPunct="1"/>
            <a:r>
              <a:rPr lang="es-ES_tradnl" sz="2000" noProof="0" dirty="0" smtClean="0"/>
              <a:t>Mapa de cubierta terrestre/uso de la tierra en el país </a:t>
            </a:r>
            <a:br>
              <a:rPr lang="es-ES_tradnl" sz="2000" noProof="0" dirty="0" smtClean="0"/>
            </a:br>
            <a:r>
              <a:rPr lang="es-ES_tradnl" sz="2000" noProof="0" dirty="0" smtClean="0"/>
              <a:t>(+ mapas de cambios)</a:t>
            </a:r>
          </a:p>
          <a:p>
            <a:pPr lvl="1" eaLnBrk="1" hangingPunct="1"/>
            <a:r>
              <a:rPr lang="es-ES_tradnl" sz="2000" noProof="0" dirty="0" smtClean="0"/>
              <a:t>Estratificación de los bosques</a:t>
            </a:r>
          </a:p>
          <a:p>
            <a:pPr lvl="1" eaLnBrk="1" hangingPunct="1"/>
            <a:r>
              <a:rPr lang="es-ES_tradnl" sz="2000" noProof="0" dirty="0" smtClean="0"/>
              <a:t>Mapa de cambios en las tierras forestales </a:t>
            </a:r>
            <a:r>
              <a:rPr lang="es-ES_tradnl" sz="2000" noProof="0" dirty="0" smtClean="0">
                <a:solidFill>
                  <a:schemeClr val="accent4"/>
                </a:solidFill>
              </a:rPr>
              <a:t>(consulte el módulo 2.2)</a:t>
            </a:r>
          </a:p>
          <a:p>
            <a:pPr eaLnBrk="1" hangingPunct="1"/>
            <a:r>
              <a:rPr lang="es-ES_tradnl" sz="2000" noProof="0" dirty="0" smtClean="0"/>
              <a:t>Es necesario seleccionar un enfoque de seguimiento que permita generar los datos de actividad requeridos en las condiciones específicas del país.</a:t>
            </a:r>
          </a:p>
        </p:txBody>
      </p:sp>
    </p:spTree>
    <p:extLst>
      <p:ext uri="{BB962C8B-B14F-4D97-AF65-F5344CB8AC3E}">
        <p14:creationId xmlns:p14="http://schemas.microsoft.com/office/powerpoint/2010/main" val="4111137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20663"/>
            <a:ext cx="8442796" cy="758051"/>
          </a:xfrm>
        </p:spPr>
        <p:txBody>
          <a:bodyPr/>
          <a:lstStyle/>
          <a:p>
            <a:pPr marL="342900" indent="-342900" eaLnBrk="1" hangingPunct="1">
              <a:lnSpc>
                <a:spcPct val="100000"/>
              </a:lnSpc>
            </a:pPr>
            <a:r>
              <a:rPr lang="es-ES_tradnl" noProof="0" dirty="0" smtClean="0"/>
              <a:t>Definición de bosque (1/2)</a:t>
            </a:r>
            <a:endParaRPr lang="es-ES_tradnl" sz="1600" noProof="0" dirty="0"/>
          </a:p>
        </p:txBody>
      </p:sp>
      <p:sp>
        <p:nvSpPr>
          <p:cNvPr id="32772" name="Tijdelijke aanduiding voor tekst 2"/>
          <p:cNvSpPr>
            <a:spLocks noGrp="1"/>
          </p:cNvSpPr>
          <p:nvPr>
            <p:ph type="body" sz="quarter" idx="10"/>
          </p:nvPr>
        </p:nvSpPr>
        <p:spPr>
          <a:xfrm>
            <a:off x="361950" y="1257300"/>
            <a:ext cx="8782050" cy="4038600"/>
          </a:xfrm>
        </p:spPr>
        <p:txBody>
          <a:bodyPr/>
          <a:lstStyle/>
          <a:p>
            <a:pPr marL="255588" indent="-255588" eaLnBrk="1" hangingPunct="1">
              <a:lnSpc>
                <a:spcPct val="100000"/>
              </a:lnSpc>
              <a:spcBef>
                <a:spcPts val="600"/>
              </a:spcBef>
            </a:pPr>
            <a:r>
              <a:rPr lang="es-PE" sz="1850" noProof="0" dirty="0" smtClean="0"/>
              <a:t>Actualmente, las partes del Anexo I utilizan la definición de bosque y deforestación de la CMNUCC adoptada para la implementación de los artículos 3.3 y 3.4 del Protocolo de Kyoto.</a:t>
            </a:r>
          </a:p>
          <a:p>
            <a:pPr marL="255588" indent="-255588" eaLnBrk="1" hangingPunct="1">
              <a:lnSpc>
                <a:spcPct val="100000"/>
              </a:lnSpc>
              <a:spcBef>
                <a:spcPts val="600"/>
              </a:spcBef>
            </a:pPr>
            <a:r>
              <a:rPr lang="es-PE" sz="1850" noProof="0" dirty="0" smtClean="0"/>
              <a:t>La </a:t>
            </a:r>
            <a:r>
              <a:rPr lang="es-PE" sz="1850" dirty="0" smtClean="0"/>
              <a:t>Organización de las Naciones Unidas para la Alimentación y la Agricultura (FAO) </a:t>
            </a:r>
            <a:r>
              <a:rPr lang="es-PE" sz="1850" noProof="0" dirty="0" smtClean="0"/>
              <a:t>utiliza como definición una cubierta mínima del 10 %, una altura de 5 m para los árboles y una superficie de 0,5 ha, e indica también </a:t>
            </a:r>
            <a:r>
              <a:rPr lang="es-PE" sz="1850" dirty="0" smtClean="0"/>
              <a:t>que el uso de la tierra predominante en el área </a:t>
            </a:r>
            <a:r>
              <a:rPr lang="es-PE" sz="1850" noProof="0" dirty="0" smtClean="0"/>
              <a:t>debe ser el uso forestal.</a:t>
            </a:r>
          </a:p>
          <a:p>
            <a:pPr marL="255588" indent="-255588" eaLnBrk="1" hangingPunct="1">
              <a:lnSpc>
                <a:spcPct val="100000"/>
              </a:lnSpc>
              <a:spcBef>
                <a:spcPts val="600"/>
              </a:spcBef>
            </a:pPr>
            <a:r>
              <a:rPr lang="es-PE" sz="1850" noProof="0" dirty="0" smtClean="0"/>
              <a:t>Para el Protocolo de Kyoto, las partes deben seleccionar un valor único de área de copas, altura de los árboles y superficie, dentro de los siguientes rangos:</a:t>
            </a:r>
          </a:p>
          <a:p>
            <a:pPr marL="742950" lvl="1" eaLnBrk="1" hangingPunct="1">
              <a:lnSpc>
                <a:spcPct val="100000"/>
              </a:lnSpc>
              <a:spcBef>
                <a:spcPts val="600"/>
              </a:spcBef>
            </a:pPr>
            <a:r>
              <a:rPr lang="es-PE" sz="1850" noProof="0" dirty="0" smtClean="0"/>
              <a:t>Área mínima del bosque: entre 0,05 ha y 1 ha</a:t>
            </a:r>
          </a:p>
          <a:p>
            <a:pPr marL="742950" lvl="1" eaLnBrk="1" hangingPunct="1">
              <a:lnSpc>
                <a:spcPct val="100000"/>
              </a:lnSpc>
              <a:spcBef>
                <a:spcPts val="600"/>
              </a:spcBef>
            </a:pPr>
            <a:r>
              <a:rPr lang="es-PE" sz="1850" dirty="0" smtClean="0"/>
              <a:t>Árboles con po</a:t>
            </a:r>
            <a:r>
              <a:rPr lang="es-PE" sz="1850" noProof="0" dirty="0" smtClean="0"/>
              <a:t>tencial de alcanzar </a:t>
            </a:r>
            <a:r>
              <a:rPr lang="es-PE" sz="1850" i="1" dirty="0" smtClean="0"/>
              <a:t>in situ</a:t>
            </a:r>
            <a:r>
              <a:rPr lang="es-PE" sz="1850" dirty="0" smtClean="0"/>
              <a:t> </a:t>
            </a:r>
            <a:r>
              <a:rPr lang="es-PE" sz="1850" noProof="0" dirty="0" smtClean="0"/>
              <a:t>en la madurez </a:t>
            </a:r>
            <a:r>
              <a:rPr lang="es-PE" sz="1850" dirty="0" smtClean="0"/>
              <a:t>una altura mínima de entre </a:t>
            </a:r>
            <a:r>
              <a:rPr lang="es-PE" sz="1850" noProof="0" dirty="0" smtClean="0"/>
              <a:t>2 m y 5 m</a:t>
            </a:r>
          </a:p>
          <a:p>
            <a:pPr marL="742950" lvl="1" eaLnBrk="1" hangingPunct="1">
              <a:lnSpc>
                <a:spcPct val="100000"/>
              </a:lnSpc>
              <a:spcBef>
                <a:spcPts val="600"/>
              </a:spcBef>
            </a:pPr>
            <a:r>
              <a:rPr lang="es-PE" sz="1850" noProof="0" dirty="0" smtClean="0"/>
              <a:t>Cubierta mínima de las copas de los árboles: 10 %-30 %</a:t>
            </a:r>
          </a:p>
        </p:txBody>
      </p:sp>
    </p:spTree>
    <p:extLst>
      <p:ext uri="{BB962C8B-B14F-4D97-AF65-F5344CB8AC3E}">
        <p14:creationId xmlns:p14="http://schemas.microsoft.com/office/powerpoint/2010/main" val="390517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20663"/>
            <a:ext cx="8442796" cy="758051"/>
          </a:xfrm>
        </p:spPr>
        <p:txBody>
          <a:bodyPr/>
          <a:lstStyle/>
          <a:p>
            <a:pPr marL="342900" indent="-342900" eaLnBrk="1" hangingPunct="1">
              <a:lnSpc>
                <a:spcPct val="100000"/>
              </a:lnSpc>
            </a:pPr>
            <a:r>
              <a:rPr lang="es-ES_tradnl" noProof="0" dirty="0" smtClean="0"/>
              <a:t>Definición de bosque (2/2)</a:t>
            </a:r>
            <a:endParaRPr lang="es-ES_tradnl" sz="1600" noProof="0" dirty="0"/>
          </a:p>
        </p:txBody>
      </p:sp>
      <p:sp>
        <p:nvSpPr>
          <p:cNvPr id="32772" name="Tijdelijke aanduiding voor tekst 2"/>
          <p:cNvSpPr>
            <a:spLocks noGrp="1"/>
          </p:cNvSpPr>
          <p:nvPr>
            <p:ph type="body" sz="quarter" idx="10"/>
          </p:nvPr>
        </p:nvSpPr>
        <p:spPr>
          <a:xfrm>
            <a:off x="390525" y="1581150"/>
            <a:ext cx="8162925" cy="3848100"/>
          </a:xfrm>
        </p:spPr>
        <p:txBody>
          <a:bodyPr/>
          <a:lstStyle/>
          <a:p>
            <a:pPr marL="255588" indent="-255588" eaLnBrk="1" hangingPunct="1"/>
            <a:r>
              <a:rPr lang="es-ES_tradnl" noProof="0" dirty="0" smtClean="0"/>
              <a:t>Actualmente no hay acuerdo sobre la definición de bosque en el marco de REDD+.</a:t>
            </a:r>
          </a:p>
          <a:p>
            <a:pPr marL="255588" indent="-255588" eaLnBrk="1" hangingPunct="1"/>
            <a:r>
              <a:rPr lang="es-ES_tradnl" noProof="0" dirty="0" smtClean="0">
                <a:solidFill>
                  <a:schemeClr val="tx1"/>
                </a:solidFill>
              </a:rPr>
              <a:t>Los países pueden elegir su propia definición de bosque en tanto la expliciten claramente.</a:t>
            </a:r>
          </a:p>
          <a:p>
            <a:pPr marL="255588" lvl="1" indent="-255588" eaLnBrk="1" hangingPunct="1">
              <a:spcBef>
                <a:spcPts val="1200"/>
              </a:spcBef>
              <a:buSzPct val="140000"/>
              <a:buFont typeface="Wingdings" pitchFamily="2" charset="2"/>
              <a:buChar char="§"/>
            </a:pPr>
            <a:r>
              <a:rPr lang="es-ES_tradnl" noProof="0" dirty="0" smtClean="0"/>
              <a:t>Tenga en cuenta que las imágenes de detección remota permiten observar la </a:t>
            </a:r>
            <a:r>
              <a:rPr lang="es-ES_tradnl" b="1" noProof="0" dirty="0" smtClean="0"/>
              <a:t>cubierta terrestre</a:t>
            </a:r>
            <a:r>
              <a:rPr lang="es-ES_tradnl" noProof="0" dirty="0" smtClean="0"/>
              <a:t>; se necesita información de campo para deducir el </a:t>
            </a:r>
            <a:r>
              <a:rPr lang="es-ES_tradnl" b="1" noProof="0" dirty="0" smtClean="0"/>
              <a:t>uso de la tierra.</a:t>
            </a:r>
            <a:endParaRPr lang="es-ES_tradnl" noProof="0" dirty="0" smtClean="0"/>
          </a:p>
          <a:p>
            <a:pPr marL="457200" lvl="1" indent="0" eaLnBrk="1" hangingPunct="1">
              <a:lnSpc>
                <a:spcPts val="2000"/>
              </a:lnSpc>
              <a:spcBef>
                <a:spcPts val="500"/>
              </a:spcBef>
              <a:buNone/>
            </a:pPr>
            <a:endParaRPr lang="es-ES_tradnl" sz="2000" noProof="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840125"/>
          </a:xfrm>
        </p:spPr>
        <p:txBody>
          <a:bodyPr/>
          <a:lstStyle/>
          <a:p>
            <a:pPr eaLnBrk="1" hangingPunct="1">
              <a:defRPr/>
            </a:pPr>
            <a:r>
              <a:rPr lang="es-ES_tradnl" sz="2800" noProof="0" dirty="0" smtClean="0"/>
              <a:t>Designación del área forestal</a:t>
            </a:r>
          </a:p>
        </p:txBody>
      </p:sp>
      <p:sp>
        <p:nvSpPr>
          <p:cNvPr id="35844" name="Tijdelijke aanduiding voor tekst 2"/>
          <p:cNvSpPr>
            <a:spLocks noGrp="1"/>
          </p:cNvSpPr>
          <p:nvPr>
            <p:ph type="body" sz="quarter" idx="10"/>
          </p:nvPr>
        </p:nvSpPr>
        <p:spPr>
          <a:xfrm>
            <a:off x="298450" y="1197692"/>
            <a:ext cx="8604250" cy="2003425"/>
          </a:xfrm>
        </p:spPr>
        <p:txBody>
          <a:bodyPr/>
          <a:lstStyle/>
          <a:p>
            <a:pPr eaLnBrk="1" hangingPunct="1"/>
            <a:r>
              <a:rPr lang="es-ES_tradnl" noProof="0" dirty="0" smtClean="0"/>
              <a:t>Idealmente, se llevarán a cabo evaluaciones exhaustivas para identificar las áreas forestales de acuerdo con las definiciones de bosque de la CMNUCC.</a:t>
            </a:r>
          </a:p>
          <a:p>
            <a:pPr eaLnBrk="1" hangingPunct="1"/>
            <a:r>
              <a:rPr lang="es-ES_tradnl" noProof="0" dirty="0" smtClean="0"/>
              <a:t>Como alternativa, podrían utilizarse los mapas de bosques ya existentes que correspondan a momentos relativamente recientes para identificar la extensión total del bosque.</a:t>
            </a:r>
          </a:p>
        </p:txBody>
      </p:sp>
      <p:sp>
        <p:nvSpPr>
          <p:cNvPr id="4" name="Text Box 18"/>
          <p:cNvSpPr txBox="1">
            <a:spLocks noChangeArrowheads="1"/>
          </p:cNvSpPr>
          <p:nvPr/>
        </p:nvSpPr>
        <p:spPr bwMode="auto">
          <a:xfrm>
            <a:off x="463550" y="3654425"/>
            <a:ext cx="8397875" cy="1851025"/>
          </a:xfrm>
          <a:prstGeom prst="rect">
            <a:avLst/>
          </a:prstGeom>
          <a:solidFill>
            <a:schemeClr val="bg1">
              <a:lumMod val="85000"/>
            </a:schemeClr>
          </a:solidFill>
          <a:ln w="25400">
            <a:solidFill>
              <a:srgbClr val="969696"/>
            </a:solidFill>
            <a:miter lim="800000"/>
            <a:headEnd/>
            <a:tailEnd/>
          </a:ln>
        </p:spPr>
        <p:txBody>
          <a:bodyPr/>
          <a:lstStyle/>
          <a:p>
            <a:pPr>
              <a:defRPr/>
            </a:pPr>
            <a:r>
              <a:rPr lang="es-DO" altLang="en-US" b="1" dirty="0" smtClean="0">
                <a:solidFill>
                  <a:schemeClr val="accent6"/>
                </a:solidFill>
                <a:latin typeface="Verdana" pitchFamily="34" charset="0"/>
              </a:rPr>
              <a:t>Principios importantes para identificar la extensión del bosque:</a:t>
            </a:r>
            <a:endParaRPr lang="es-DO" altLang="en-US" b="1" dirty="0" smtClean="0">
              <a:solidFill>
                <a:schemeClr val="accent6"/>
              </a:solidFill>
              <a:latin typeface="Verdana" pitchFamily="34" charset="0"/>
              <a:cs typeface="Arial" pitchFamily="34" charset="0"/>
            </a:endParaRPr>
          </a:p>
          <a:p>
            <a:pPr>
              <a:defRPr/>
            </a:pPr>
            <a:r>
              <a:rPr lang="es-DO" dirty="0" smtClean="0"/>
              <a:t> </a:t>
            </a:r>
          </a:p>
          <a:p>
            <a:pPr marL="0" lvl="1" algn="just">
              <a:spcAft>
                <a:spcPts val="600"/>
              </a:spcAft>
              <a:buClr>
                <a:srgbClr val="993300"/>
              </a:buClr>
              <a:buFont typeface="Wingdings" pitchFamily="2" charset="2"/>
              <a:buChar char="q"/>
              <a:defRPr/>
            </a:pPr>
            <a:r>
              <a:rPr lang="es-DO" dirty="0" smtClean="0"/>
              <a:t> </a:t>
            </a:r>
            <a:r>
              <a:rPr lang="es-DO" altLang="en-US" dirty="0" smtClean="0">
                <a:solidFill>
                  <a:srgbClr val="000000"/>
                </a:solidFill>
                <a:latin typeface="Arial" panose="020B0604020202020204" pitchFamily="34" charset="0"/>
              </a:rPr>
              <a:t>El área debe incluir todos los bosques dentro de las fronteras nacionales.</a:t>
            </a:r>
          </a:p>
          <a:p>
            <a:pPr>
              <a:buClr>
                <a:srgbClr val="993300"/>
              </a:buClr>
              <a:buFont typeface="Wingdings" pitchFamily="2" charset="2"/>
              <a:buChar char="q"/>
              <a:defRPr/>
            </a:pPr>
            <a:r>
              <a:rPr lang="es-DO" altLang="en-US" dirty="0" smtClean="0">
                <a:solidFill>
                  <a:srgbClr val="000000"/>
                </a:solidFill>
                <a:latin typeface="Arial" panose="020B0604020202020204" pitchFamily="34" charset="0"/>
              </a:rPr>
              <a:t> Para rastrear todos los cambios forestales producidos durante el período de evaluación, se debe utilizar de manera coherente una misma extensión total del bosque.</a:t>
            </a:r>
            <a:endParaRPr lang="es-DO" alt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6841" y="230189"/>
            <a:ext cx="8785709" cy="840125"/>
          </a:xfrm>
        </p:spPr>
        <p:txBody>
          <a:bodyPr/>
          <a:lstStyle/>
          <a:p>
            <a:pPr eaLnBrk="1" hangingPunct="1">
              <a:defRPr/>
            </a:pPr>
            <a:r>
              <a:rPr lang="es-ES_tradnl" sz="2800" noProof="0" dirty="0" smtClean="0"/>
              <a:t>Selección de imágenes satelitales</a:t>
            </a:r>
            <a:endParaRPr lang="es-ES_tradnl" sz="2800" noProof="0" dirty="0"/>
          </a:p>
        </p:txBody>
      </p:sp>
      <p:sp>
        <p:nvSpPr>
          <p:cNvPr id="37892" name="Tijdelijke aanduiding voor tekst 2"/>
          <p:cNvSpPr>
            <a:spLocks noGrp="1"/>
          </p:cNvSpPr>
          <p:nvPr>
            <p:ph type="body" sz="quarter" idx="10"/>
          </p:nvPr>
        </p:nvSpPr>
        <p:spPr>
          <a:xfrm>
            <a:off x="420688" y="1770063"/>
            <a:ext cx="8450262" cy="3798887"/>
          </a:xfrm>
        </p:spPr>
        <p:txBody>
          <a:bodyPr/>
          <a:lstStyle/>
          <a:p>
            <a:pPr eaLnBrk="1" hangingPunct="1"/>
            <a:r>
              <a:rPr lang="es-ES_tradnl" dirty="0" smtClean="0"/>
              <a:t>Para hacer el seguimiento de la deforestación, se </a:t>
            </a:r>
            <a:r>
              <a:rPr lang="es-ES_tradnl" noProof="0" dirty="0" smtClean="0"/>
              <a:t>dispone de muchos tipos diferentes de datos </a:t>
            </a:r>
            <a:r>
              <a:rPr lang="es-ES_tradnl" dirty="0" smtClean="0"/>
              <a:t>recogidos por </a:t>
            </a:r>
            <a:r>
              <a:rPr lang="es-ES_tradnl" noProof="0" dirty="0" smtClean="0"/>
              <a:t>sensores ópticos, de diversas resoluciones y costos.</a:t>
            </a:r>
          </a:p>
          <a:p>
            <a:pPr eaLnBrk="1" hangingPunct="1"/>
            <a:r>
              <a:rPr lang="es-ES_tradnl" noProof="0" dirty="0" smtClean="0"/>
              <a:t>La selección del tipo de datos satelitales depende de las circunstancias nacionales (tipo de bosques, tamaño del país, estacionalidad, fondos disponibles, etc.).</a:t>
            </a:r>
          </a:p>
          <a:p>
            <a:pPr eaLnBrk="1" hangingPunct="1"/>
            <a:r>
              <a:rPr lang="es-ES_tradnl" dirty="0" smtClean="0"/>
              <a:t>En </a:t>
            </a:r>
            <a:r>
              <a:rPr lang="es-ES_tradnl" dirty="0"/>
              <a:t>la próxima </a:t>
            </a:r>
            <a:r>
              <a:rPr lang="es-ES_tradnl" dirty="0" smtClean="0"/>
              <a:t>diapositiva se enumeran los </a:t>
            </a:r>
            <a:r>
              <a:rPr lang="es-ES_tradnl" noProof="0" dirty="0" smtClean="0"/>
              <a:t>tipos de datos satelitales más comúnmente utilizados para el seguimiento de la cubierta forestal, y se incluye también un resumen de su utilidad para diversos fines.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440117" y="212415"/>
            <a:ext cx="8254239" cy="874514"/>
          </a:xfrm>
        </p:spPr>
        <p:txBody>
          <a:bodyPr/>
          <a:lstStyle/>
          <a:p>
            <a:pPr eaLnBrk="1" hangingPunct="1">
              <a:lnSpc>
                <a:spcPts val="3000"/>
              </a:lnSpc>
              <a:defRPr/>
            </a:pPr>
            <a:r>
              <a:rPr lang="es-ES_tradnl" sz="2400" noProof="0" dirty="0" smtClean="0"/>
              <a:t>Utilidad de los sensores ópticos de diversas resoluciones para la vigilancia de la deforestación</a:t>
            </a:r>
          </a:p>
        </p:txBody>
      </p:sp>
      <p:sp>
        <p:nvSpPr>
          <p:cNvPr id="2" name="TextBox 1"/>
          <p:cNvSpPr txBox="1"/>
          <p:nvPr/>
        </p:nvSpPr>
        <p:spPr>
          <a:xfrm>
            <a:off x="4567237" y="5788107"/>
            <a:ext cx="4040773" cy="323165"/>
          </a:xfrm>
          <a:prstGeom prst="rect">
            <a:avLst/>
          </a:prstGeom>
          <a:noFill/>
        </p:spPr>
        <p:txBody>
          <a:bodyPr wrap="square" rtlCol="0">
            <a:spAutoFit/>
          </a:bodyPr>
          <a:lstStyle/>
          <a:p>
            <a:pPr>
              <a:lnSpc>
                <a:spcPts val="1800"/>
              </a:lnSpc>
            </a:pPr>
            <a:r>
              <a:rPr sz="1400" dirty="0" smtClean="0"/>
              <a:t>Fuente: </a:t>
            </a:r>
            <a:r>
              <a:rPr lang="en-US" sz="1400" i="1" dirty="0" smtClean="0"/>
              <a:t>Sourcebook, </a:t>
            </a:r>
            <a:r>
              <a:rPr sz="1400" dirty="0" smtClean="0"/>
              <a:t>GOFC</a:t>
            </a:r>
            <a:r>
              <a:rPr lang="en-US" sz="1400" dirty="0" smtClean="0"/>
              <a:t>-</a:t>
            </a:r>
            <a:r>
              <a:rPr sz="1400" dirty="0" smtClean="0"/>
              <a:t>GOLD</a:t>
            </a:r>
            <a:r>
              <a:rPr lang="en-US" sz="1400" dirty="0" smtClean="0"/>
              <a:t>, </a:t>
            </a:r>
            <a:r>
              <a:rPr sz="1400" dirty="0" smtClean="0"/>
              <a:t>2014, cuadro 2.1.1.</a:t>
            </a:r>
            <a:endParaRPr lang="es-ES" sz="1400" dirty="0" smtClean="0">
              <a:latin typeface="Verdana" pitchFamily="34" charset="0"/>
            </a:endParaRPr>
          </a:p>
        </p:txBody>
      </p:sp>
      <p:graphicFrame>
        <p:nvGraphicFramePr>
          <p:cNvPr id="5" name="Tabel 3"/>
          <p:cNvGraphicFramePr>
            <a:graphicFrameLocks noGrp="1"/>
          </p:cNvGraphicFramePr>
          <p:nvPr>
            <p:extLst>
              <p:ext uri="{D42A27DB-BD31-4B8C-83A1-F6EECF244321}">
                <p14:modId xmlns:p14="http://schemas.microsoft.com/office/powerpoint/2010/main" val="3682792078"/>
              </p:ext>
            </p:extLst>
          </p:nvPr>
        </p:nvGraphicFramePr>
        <p:xfrm>
          <a:off x="379563" y="1239547"/>
          <a:ext cx="8308412" cy="4567229"/>
        </p:xfrm>
        <a:graphic>
          <a:graphicData uri="http://schemas.openxmlformats.org/drawingml/2006/table">
            <a:tbl>
              <a:tblPr/>
              <a:tblGrid>
                <a:gridCol w="1270190"/>
                <a:gridCol w="1679168"/>
                <a:gridCol w="1284102"/>
                <a:gridCol w="1539113"/>
                <a:gridCol w="2535839"/>
              </a:tblGrid>
              <a:tr h="775055">
                <a:tc>
                  <a:txBody>
                    <a:bodyPr/>
                    <a:lstStyle/>
                    <a:p>
                      <a:pPr>
                        <a:lnSpc>
                          <a:spcPct val="110000"/>
                        </a:lnSpc>
                        <a:spcAft>
                          <a:spcPts val="0"/>
                        </a:spcAft>
                      </a:pPr>
                      <a:r>
                        <a:rPr lang="es-AR" sz="1200" b="1" noProof="0" dirty="0" smtClean="0">
                          <a:latin typeface="Verdana"/>
                        </a:rPr>
                        <a:t>Resolución</a:t>
                      </a:r>
                      <a:endParaRPr lang="es-AR" sz="1200" b="1" noProof="0" dirty="0">
                        <a:latin typeface="Verdana"/>
                        <a:ea typeface="Times New Roman"/>
                        <a:cs typeface="Sendnya"/>
                      </a:endParaRPr>
                    </a:p>
                  </a:txBody>
                  <a:tcPr marL="36195" marR="36195"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ct val="110000"/>
                        </a:lnSpc>
                        <a:spcAft>
                          <a:spcPts val="0"/>
                        </a:spcAft>
                      </a:pPr>
                      <a:r>
                        <a:rPr lang="es-AR" sz="1200" b="1" noProof="0" dirty="0" smtClean="0">
                          <a:latin typeface="Verdana"/>
                        </a:rPr>
                        <a:t>Ejemplos de sensores</a:t>
                      </a:r>
                      <a:endParaRPr lang="es-AR" sz="1200" b="1"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ct val="110000"/>
                        </a:lnSpc>
                        <a:spcAft>
                          <a:spcPts val="0"/>
                        </a:spcAft>
                      </a:pPr>
                      <a:r>
                        <a:rPr lang="es-AR" sz="1200" b="1" noProof="0" dirty="0" smtClean="0">
                          <a:latin typeface="Verdana"/>
                        </a:rPr>
                        <a:t>Unidad de mapeo mínima (cambio)</a:t>
                      </a:r>
                      <a:endParaRPr lang="es-AR" sz="1200" b="1"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ct val="110000"/>
                        </a:lnSpc>
                        <a:spcAft>
                          <a:spcPts val="0"/>
                        </a:spcAft>
                      </a:pPr>
                      <a:r>
                        <a:rPr lang="es-AR" sz="1200" b="1" noProof="0" dirty="0" smtClean="0">
                          <a:latin typeface="Verdana"/>
                        </a:rPr>
                        <a:t>Costo</a:t>
                      </a:r>
                      <a:endParaRPr lang="es-AR" sz="1200" b="1"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ct val="110000"/>
                        </a:lnSpc>
                        <a:spcAft>
                          <a:spcPts val="0"/>
                        </a:spcAft>
                      </a:pPr>
                      <a:r>
                        <a:rPr lang="es-AR" sz="1200" b="1" noProof="0" dirty="0" smtClean="0">
                          <a:latin typeface="Verdana"/>
                        </a:rPr>
                        <a:t>Utilidad principal para</a:t>
                      </a:r>
                      <a:r>
                        <a:rPr lang="es-AR" sz="1200" b="1" baseline="0" noProof="0" dirty="0" smtClean="0">
                          <a:latin typeface="Verdana"/>
                        </a:rPr>
                        <a:t> la vigilancia de la deforestación</a:t>
                      </a:r>
                      <a:endParaRPr lang="es-AR" sz="1200" b="1"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994352">
                <a:tc>
                  <a:txBody>
                    <a:bodyPr/>
                    <a:lstStyle/>
                    <a:p>
                      <a:pPr>
                        <a:spcAft>
                          <a:spcPts val="0"/>
                        </a:spcAft>
                      </a:pPr>
                      <a:r>
                        <a:rPr lang="es-AR" sz="1200" noProof="0" dirty="0" smtClean="0">
                          <a:solidFill>
                            <a:srgbClr val="000000"/>
                          </a:solidFill>
                          <a:latin typeface="Verdana"/>
                        </a:rPr>
                        <a:t>Gruesa</a:t>
                      </a:r>
                      <a:endParaRPr lang="es-AR" sz="1200" noProof="0" dirty="0" smtClean="0">
                        <a:latin typeface="Verdana"/>
                        <a:ea typeface="Times New Roman"/>
                        <a:cs typeface="Sendnya"/>
                      </a:endParaRPr>
                    </a:p>
                    <a:p>
                      <a:pPr>
                        <a:spcAft>
                          <a:spcPts val="0"/>
                        </a:spcAft>
                      </a:pPr>
                      <a:r>
                        <a:rPr lang="es-AR" sz="1200" noProof="0" dirty="0" smtClean="0">
                          <a:solidFill>
                            <a:srgbClr val="000000"/>
                          </a:solidFill>
                          <a:latin typeface="Verdana"/>
                        </a:rPr>
                        <a:t>(250–1000 m)</a:t>
                      </a:r>
                      <a:endParaRPr lang="es-AR" sz="1200" noProof="0" dirty="0">
                        <a:latin typeface="Verdana"/>
                        <a:ea typeface="Times New Roman"/>
                        <a:cs typeface="Sendnya"/>
                      </a:endParaRPr>
                    </a:p>
                  </a:txBody>
                  <a:tcPr marL="36195" marR="361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100" kern="1200" noProof="0" dirty="0" smtClean="0">
                          <a:solidFill>
                            <a:srgbClr val="000000"/>
                          </a:solidFill>
                          <a:latin typeface="Verdana"/>
                          <a:ea typeface="+mn-ea"/>
                          <a:cs typeface="+mn-cs"/>
                        </a:rPr>
                        <a:t>SPOT-VGT </a:t>
                      </a:r>
                      <a:br>
                        <a:rPr lang="es-AR" sz="1100" kern="1200" noProof="0" dirty="0" smtClean="0">
                          <a:solidFill>
                            <a:srgbClr val="000000"/>
                          </a:solidFill>
                          <a:latin typeface="Verdana"/>
                          <a:ea typeface="+mn-ea"/>
                          <a:cs typeface="+mn-cs"/>
                        </a:rPr>
                      </a:br>
                      <a:r>
                        <a:rPr lang="es-AR" sz="1100" kern="1200" noProof="0" dirty="0" smtClean="0">
                          <a:solidFill>
                            <a:srgbClr val="000000"/>
                          </a:solidFill>
                          <a:latin typeface="Verdana"/>
                          <a:ea typeface="+mn-ea"/>
                          <a:cs typeface="+mn-cs"/>
                        </a:rPr>
                        <a:t>Terra-MODIS </a:t>
                      </a:r>
                      <a:br>
                        <a:rPr lang="es-AR" sz="1100" kern="1200" noProof="0" dirty="0" smtClean="0">
                          <a:solidFill>
                            <a:srgbClr val="000000"/>
                          </a:solidFill>
                          <a:latin typeface="Verdana"/>
                          <a:ea typeface="+mn-ea"/>
                          <a:cs typeface="+mn-cs"/>
                        </a:rPr>
                      </a:br>
                      <a:r>
                        <a:rPr lang="es-AR" sz="1100" kern="1200" noProof="0" dirty="0" smtClean="0">
                          <a:solidFill>
                            <a:srgbClr val="000000"/>
                          </a:solidFill>
                          <a:latin typeface="Verdana"/>
                          <a:ea typeface="+mn-ea"/>
                          <a:cs typeface="+mn-cs"/>
                        </a:rPr>
                        <a:t>Envisat-MERIS</a:t>
                      </a:r>
                    </a:p>
                    <a:p>
                      <a:pPr>
                        <a:spcAft>
                          <a:spcPts val="0"/>
                        </a:spcAft>
                      </a:pPr>
                      <a:r>
                        <a:rPr lang="es-AR" sz="1100" kern="1200" noProof="0" dirty="0" smtClean="0">
                          <a:solidFill>
                            <a:srgbClr val="000000"/>
                          </a:solidFill>
                          <a:latin typeface="Verdana"/>
                          <a:ea typeface="+mn-ea"/>
                          <a:cs typeface="+mn-cs"/>
                        </a:rPr>
                        <a:t>Suomi NPP - VIIRS</a:t>
                      </a:r>
                      <a:endParaRPr lang="es-AR" sz="1100" kern="1200" noProof="0" dirty="0">
                        <a:solidFill>
                          <a:srgbClr val="000000"/>
                        </a:solidFill>
                        <a:latin typeface="Verdana"/>
                        <a:ea typeface="+mn-ea"/>
                        <a:cs typeface="+mn-cs"/>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200" noProof="0" dirty="0" smtClean="0">
                          <a:solidFill>
                            <a:srgbClr val="000000"/>
                          </a:solidFill>
                          <a:latin typeface="Verdana"/>
                        </a:rPr>
                        <a:t>~100 ha</a:t>
                      </a:r>
                      <a:endParaRPr lang="es-AR" sz="1200" noProof="0" dirty="0" smtClean="0">
                        <a:latin typeface="Verdana"/>
                        <a:ea typeface="Times New Roman"/>
                        <a:cs typeface="Sendnya"/>
                      </a:endParaRPr>
                    </a:p>
                    <a:p>
                      <a:pPr>
                        <a:spcAft>
                          <a:spcPts val="0"/>
                        </a:spcAft>
                      </a:pPr>
                      <a:r>
                        <a:rPr lang="es-AR" sz="1200" noProof="0" dirty="0" smtClean="0">
                          <a:solidFill>
                            <a:srgbClr val="000000"/>
                          </a:solidFill>
                          <a:latin typeface="Verdana"/>
                        </a:rPr>
                        <a:t>~</a:t>
                      </a:r>
                      <a:r>
                        <a:rPr lang="es-AR" sz="1200" noProof="0" dirty="0" smtClean="0">
                          <a:solidFill>
                            <a:srgbClr val="000000"/>
                          </a:solidFill>
                          <a:latin typeface="+mn-lt"/>
                        </a:rPr>
                        <a:t>10–</a:t>
                      </a:r>
                      <a:r>
                        <a:rPr lang="es-AR" sz="1200" noProof="0" dirty="0" smtClean="0">
                          <a:solidFill>
                            <a:srgbClr val="000000"/>
                          </a:solidFill>
                          <a:latin typeface="Verdana"/>
                        </a:rPr>
                        <a:t>20 ha</a:t>
                      </a:r>
                      <a:endParaRPr lang="es-AR" sz="12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Bajo o gratuito</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Vigilancia</a:t>
                      </a:r>
                      <a:r>
                        <a:rPr lang="es-AR" sz="1100" noProof="0" dirty="0" smtClean="0">
                          <a:solidFill>
                            <a:srgbClr val="000000"/>
                          </a:solidFill>
                          <a:latin typeface="+mn-lt"/>
                        </a:rPr>
                        <a:t> pantropical anual coherente </a:t>
                      </a:r>
                      <a:r>
                        <a:rPr lang="es-AR" sz="1100" noProof="0" dirty="0" smtClean="0">
                          <a:solidFill>
                            <a:srgbClr val="000000"/>
                          </a:solidFill>
                          <a:latin typeface="Verdana"/>
                        </a:rPr>
                        <a:t>para identificar grandes espacios abiertos y ubicar los “puntos críticos” para el análisis ulterior.</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3049">
                <a:tc>
                  <a:txBody>
                    <a:bodyPr/>
                    <a:lstStyle/>
                    <a:p>
                      <a:pPr>
                        <a:spcAft>
                          <a:spcPts val="0"/>
                        </a:spcAft>
                      </a:pPr>
                      <a:r>
                        <a:rPr lang="es-AR" sz="1200" noProof="0" dirty="0" smtClean="0">
                          <a:solidFill>
                            <a:srgbClr val="000000"/>
                          </a:solidFill>
                          <a:latin typeface="Verdana"/>
                        </a:rPr>
                        <a:t>Media</a:t>
                      </a:r>
                      <a:endParaRPr lang="es-AR" sz="1200" noProof="0" dirty="0" smtClean="0">
                        <a:latin typeface="Verdana"/>
                        <a:ea typeface="Times New Roman"/>
                        <a:cs typeface="Sendnya"/>
                      </a:endParaRPr>
                    </a:p>
                    <a:p>
                      <a:pPr>
                        <a:spcAft>
                          <a:spcPts val="0"/>
                        </a:spcAft>
                      </a:pPr>
                      <a:r>
                        <a:rPr lang="es-AR" sz="1200" noProof="0" dirty="0" smtClean="0">
                          <a:solidFill>
                            <a:srgbClr val="000000"/>
                          </a:solidFill>
                          <a:latin typeface="Verdana"/>
                        </a:rPr>
                        <a:t>(10-60 m)</a:t>
                      </a:r>
                      <a:endParaRPr lang="es-AR" sz="1200" noProof="0" dirty="0">
                        <a:latin typeface="Verdana"/>
                        <a:ea typeface="Times New Roman"/>
                        <a:cs typeface="Sendnya"/>
                      </a:endParaRPr>
                    </a:p>
                  </a:txBody>
                  <a:tcPr marL="36195" marR="361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Landsat TM, ETM+</a:t>
                      </a:r>
                      <a:r>
                        <a:rPr lang="es-AR" sz="1100" baseline="0" noProof="0" dirty="0" smtClean="0">
                          <a:solidFill>
                            <a:srgbClr val="000000"/>
                          </a:solidFill>
                          <a:latin typeface="Verdana"/>
                        </a:rPr>
                        <a:t> y OLI</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Terra-ASTER</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IRS AWiFs o LISS III </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CBERS HRCCD</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DMC</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SPOT HRV</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ALOS AVNIR-2</a:t>
                      </a:r>
                    </a:p>
                    <a:p>
                      <a:pPr>
                        <a:spcAft>
                          <a:spcPts val="0"/>
                        </a:spcAft>
                      </a:pPr>
                      <a:r>
                        <a:rPr lang="es-AR" sz="1100" noProof="0" dirty="0" smtClean="0">
                          <a:solidFill>
                            <a:srgbClr val="000000"/>
                          </a:solidFill>
                          <a:latin typeface="Verdana"/>
                          <a:ea typeface="Times New Roman"/>
                          <a:cs typeface="Sendnya"/>
                        </a:rPr>
                        <a:t>Sentinel-2</a:t>
                      </a:r>
                      <a:r>
                        <a:rPr lang="es-AR" sz="1100" baseline="0" noProof="0" dirty="0" smtClean="0">
                          <a:solidFill>
                            <a:srgbClr val="000000"/>
                          </a:solidFill>
                          <a:latin typeface="Verdana"/>
                          <a:ea typeface="Times New Roman"/>
                          <a:cs typeface="Sendnya"/>
                        </a:rPr>
                        <a:t> MSI (2015</a:t>
                      </a:r>
                      <a:r>
                        <a:rPr lang="es-AR" sz="1100" baseline="0" noProof="0" dirty="0" smtClean="0">
                          <a:solidFill>
                            <a:srgbClr val="000000"/>
                          </a:solidFill>
                          <a:latin typeface="Verdana"/>
                          <a:ea typeface="Times New Roman"/>
                          <a:cs typeface="Sendnya"/>
                          <a:sym typeface="Wingdings" panose="05000000000000000000" pitchFamily="2" charset="2"/>
                        </a:rPr>
                        <a:t>)</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200" noProof="0" dirty="0" smtClean="0">
                          <a:solidFill>
                            <a:srgbClr val="000000"/>
                          </a:solidFill>
                          <a:latin typeface="+mn-lt"/>
                        </a:rPr>
                        <a:t>0,5–</a:t>
                      </a:r>
                      <a:r>
                        <a:rPr lang="es-AR" sz="1200" noProof="0" dirty="0" smtClean="0">
                          <a:solidFill>
                            <a:srgbClr val="000000"/>
                          </a:solidFill>
                          <a:latin typeface="Verdana"/>
                        </a:rPr>
                        <a:t>5 ha</a:t>
                      </a:r>
                      <a:endParaRPr lang="es-AR" sz="12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Landsat &amp; CBERS son</a:t>
                      </a:r>
                      <a:r>
                        <a:rPr lang="es-AR" sz="1100" baseline="0" noProof="0" dirty="0" smtClean="0">
                          <a:solidFill>
                            <a:srgbClr val="000000"/>
                          </a:solidFill>
                          <a:latin typeface="Verdana"/>
                        </a:rPr>
                        <a:t> gratuitos</a:t>
                      </a:r>
                      <a:r>
                        <a:rPr lang="es-AR" sz="1100" noProof="0" dirty="0" smtClean="0">
                          <a:solidFill>
                            <a:srgbClr val="000000"/>
                          </a:solidFill>
                          <a:latin typeface="Verdana"/>
                        </a:rPr>
                        <a:t>.</a:t>
                      </a:r>
                    </a:p>
                    <a:p>
                      <a:pPr>
                        <a:spcAft>
                          <a:spcPts val="0"/>
                        </a:spcAft>
                      </a:pPr>
                      <a:r>
                        <a:rPr lang="es-AR" sz="1100" noProof="0" dirty="0" smtClean="0">
                          <a:solidFill>
                            <a:srgbClr val="000000"/>
                          </a:solidFill>
                          <a:latin typeface="Verdana"/>
                        </a:rPr>
                        <a:t>Para los otros: </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&lt;US$0,001/km² para registros históricos,</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de</a:t>
                      </a:r>
                      <a:r>
                        <a:rPr lang="es-AR" sz="1100" baseline="0" noProof="0" dirty="0" smtClean="0">
                          <a:solidFill>
                            <a:srgbClr val="000000"/>
                          </a:solidFill>
                          <a:latin typeface="Verdana"/>
                        </a:rPr>
                        <a:t> US</a:t>
                      </a:r>
                      <a:r>
                        <a:rPr lang="es-AR" sz="1100" noProof="0" dirty="0" smtClean="0">
                          <a:solidFill>
                            <a:srgbClr val="000000"/>
                          </a:solidFill>
                          <a:latin typeface="Verdana"/>
                        </a:rPr>
                        <a:t>$0,02/km² </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a US$0,5/km</a:t>
                      </a:r>
                      <a:r>
                        <a:rPr lang="es-AR" sz="1100" baseline="30000" noProof="0" dirty="0" smtClean="0">
                          <a:solidFill>
                            <a:srgbClr val="000000"/>
                          </a:solidFill>
                          <a:latin typeface="Verdana"/>
                        </a:rPr>
                        <a:t>2</a:t>
                      </a:r>
                      <a:r>
                        <a:rPr lang="es-AR" sz="1100" noProof="0" dirty="0" smtClean="0">
                          <a:solidFill>
                            <a:srgbClr val="000000"/>
                          </a:solidFill>
                          <a:latin typeface="Verdana"/>
                        </a:rPr>
                        <a:t> para datos recientes</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Herramienta principal para mapear la deforestación y estimar cambios en las áreas forestales. </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1805">
                <a:tc>
                  <a:txBody>
                    <a:bodyPr/>
                    <a:lstStyle/>
                    <a:p>
                      <a:pPr>
                        <a:spcAft>
                          <a:spcPts val="0"/>
                        </a:spcAft>
                      </a:pPr>
                      <a:r>
                        <a:rPr lang="es-AR" sz="1200" noProof="0" dirty="0" smtClean="0">
                          <a:solidFill>
                            <a:srgbClr val="000000"/>
                          </a:solidFill>
                          <a:latin typeface="Verdana"/>
                        </a:rPr>
                        <a:t>Fina</a:t>
                      </a:r>
                      <a:endParaRPr lang="es-AR" sz="1200" noProof="0" dirty="0" smtClean="0">
                        <a:latin typeface="Verdana"/>
                        <a:ea typeface="Times New Roman"/>
                        <a:cs typeface="Sendnya"/>
                      </a:endParaRPr>
                    </a:p>
                    <a:p>
                      <a:pPr>
                        <a:spcAft>
                          <a:spcPts val="0"/>
                        </a:spcAft>
                      </a:pPr>
                      <a:r>
                        <a:rPr lang="es-AR" sz="1200" noProof="0" dirty="0" smtClean="0">
                          <a:solidFill>
                            <a:srgbClr val="000000"/>
                          </a:solidFill>
                          <a:latin typeface="Verdana"/>
                        </a:rPr>
                        <a:t>(&lt;5 m)</a:t>
                      </a:r>
                      <a:endParaRPr lang="es-AR" sz="1200" noProof="0" dirty="0">
                        <a:latin typeface="Verdana"/>
                        <a:ea typeface="Times New Roman"/>
                        <a:cs typeface="Sendnya"/>
                      </a:endParaRPr>
                    </a:p>
                  </a:txBody>
                  <a:tcPr marL="36195" marR="361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RapidEye</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IKONOS</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QuickBird</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Fotos aéreas</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s-AR" sz="1200" noProof="0" dirty="0" smtClean="0">
                          <a:solidFill>
                            <a:srgbClr val="000000"/>
                          </a:solidFill>
                          <a:latin typeface="Verdana"/>
                        </a:rPr>
                        <a:t>&lt; 0,1 ha</a:t>
                      </a:r>
                      <a:endParaRPr lang="es-AR" sz="12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Alto a muy alto,</a:t>
                      </a:r>
                      <a:endParaRPr lang="es-AR" sz="1100" noProof="0" dirty="0" smtClean="0">
                        <a:latin typeface="Verdana"/>
                        <a:ea typeface="Times New Roman"/>
                        <a:cs typeface="Sendnya"/>
                      </a:endParaRPr>
                    </a:p>
                    <a:p>
                      <a:pPr>
                        <a:spcAft>
                          <a:spcPts val="0"/>
                        </a:spcAft>
                      </a:pPr>
                      <a:r>
                        <a:rPr lang="es-AR" sz="1100" noProof="0" dirty="0" smtClean="0">
                          <a:solidFill>
                            <a:srgbClr val="000000"/>
                          </a:solidFill>
                          <a:latin typeface="Verdana"/>
                        </a:rPr>
                        <a:t>de US$</a:t>
                      </a:r>
                      <a:r>
                        <a:rPr lang="es-AR" sz="1100" noProof="0" dirty="0" smtClean="0">
                          <a:solidFill>
                            <a:srgbClr val="000000"/>
                          </a:solidFill>
                          <a:latin typeface="+mn-lt"/>
                        </a:rPr>
                        <a:t>2/km</a:t>
                      </a:r>
                      <a:r>
                        <a:rPr lang="es-AR" sz="1100" baseline="30000" noProof="0" dirty="0" smtClean="0">
                          <a:solidFill>
                            <a:srgbClr val="000000"/>
                          </a:solidFill>
                          <a:latin typeface="+mn-lt"/>
                        </a:rPr>
                        <a:t>2</a:t>
                      </a:r>
                      <a:r>
                        <a:rPr lang="es-AR" sz="1100" baseline="0" noProof="0" dirty="0" smtClean="0">
                          <a:solidFill>
                            <a:srgbClr val="000000"/>
                          </a:solidFill>
                          <a:latin typeface="+mn-lt"/>
                        </a:rPr>
                        <a:t> a US$</a:t>
                      </a:r>
                      <a:r>
                        <a:rPr lang="es-AR" sz="1100" noProof="0" dirty="0" smtClean="0">
                          <a:solidFill>
                            <a:srgbClr val="000000"/>
                          </a:solidFill>
                          <a:latin typeface="Verdana"/>
                        </a:rPr>
                        <a:t>30/km²</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s-AR" sz="1100" noProof="0" dirty="0" smtClean="0">
                          <a:solidFill>
                            <a:srgbClr val="000000"/>
                          </a:solidFill>
                          <a:latin typeface="Verdana"/>
                        </a:rPr>
                        <a:t>Validación de resultados obtenidos del análisis de resoluciones más gruesas y entrenamiento</a:t>
                      </a:r>
                      <a:r>
                        <a:rPr lang="es-AR" sz="1100" baseline="0" noProof="0" dirty="0" smtClean="0">
                          <a:solidFill>
                            <a:srgbClr val="000000"/>
                          </a:solidFill>
                          <a:latin typeface="Verdana"/>
                        </a:rPr>
                        <a:t> </a:t>
                      </a:r>
                      <a:r>
                        <a:rPr lang="es-AR" sz="1100" noProof="0" dirty="0" smtClean="0">
                          <a:solidFill>
                            <a:srgbClr val="000000"/>
                          </a:solidFill>
                          <a:latin typeface="Verdana"/>
                        </a:rPr>
                        <a:t>de algoritmos. </a:t>
                      </a:r>
                      <a:endParaRPr lang="es-AR" sz="1100" noProof="0" dirty="0">
                        <a:latin typeface="Verdana"/>
                        <a:ea typeface="Times New Roman"/>
                        <a:cs typeface="Sendnya"/>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idx="4294967295"/>
          </p:nvPr>
        </p:nvSpPr>
        <p:spPr>
          <a:xfrm>
            <a:off x="333006" y="254000"/>
            <a:ext cx="8249520" cy="1250494"/>
          </a:xfrm>
        </p:spPr>
        <p:txBody>
          <a:bodyPr/>
          <a:lstStyle/>
          <a:p>
            <a:pPr eaLnBrk="1" hangingPunct="1">
              <a:lnSpc>
                <a:spcPct val="150000"/>
              </a:lnSpc>
              <a:defRPr/>
            </a:pPr>
            <a:r>
              <a:rPr lang="es-ES_tradnl" sz="2000" noProof="0" dirty="0" smtClean="0"/>
              <a:t>Ejemplo de imagen compuesta del sudeste de Asia tomada </a:t>
            </a:r>
            <a:br>
              <a:rPr lang="es-ES_tradnl" sz="2000" noProof="0" dirty="0" smtClean="0"/>
            </a:br>
            <a:r>
              <a:rPr lang="es-ES_tradnl" sz="2000" noProof="0" dirty="0" smtClean="0"/>
              <a:t>por SPOT VGT con 1 km de resolución para el año 2000</a:t>
            </a:r>
          </a:p>
        </p:txBody>
      </p:sp>
      <p:sp>
        <p:nvSpPr>
          <p:cNvPr id="1112" name="Text Box 8"/>
          <p:cNvSpPr txBox="1">
            <a:spLocks noChangeArrowheads="1"/>
          </p:cNvSpPr>
          <p:nvPr/>
        </p:nvSpPr>
        <p:spPr bwMode="auto">
          <a:xfrm>
            <a:off x="5277853" y="5702984"/>
            <a:ext cx="3456572" cy="369332"/>
          </a:xfrm>
          <a:prstGeom prst="rect">
            <a:avLst/>
          </a:prstGeom>
          <a:noFill/>
          <a:ln w="9525">
            <a:noFill/>
            <a:miter lim="800000"/>
            <a:headEnd/>
            <a:tailEnd/>
          </a:ln>
        </p:spPr>
        <p:txBody>
          <a:bodyPr wrap="square">
            <a:spAutoFit/>
          </a:bodyPr>
          <a:lstStyle/>
          <a:p>
            <a:pPr algn="r">
              <a:spcBef>
                <a:spcPct val="50000"/>
              </a:spcBef>
            </a:pPr>
            <a:r>
              <a:rPr dirty="0" smtClean="0"/>
              <a:t>Fuente: </a:t>
            </a:r>
            <a:r>
              <a:rPr lang="en-US" dirty="0" smtClean="0"/>
              <a:t>CCI</a:t>
            </a:r>
            <a:r>
              <a:rPr dirty="0" smtClean="0"/>
              <a:t>, Stibig</a:t>
            </a:r>
            <a:r>
              <a:rPr lang="en-US" dirty="0"/>
              <a:t> </a:t>
            </a:r>
            <a:r>
              <a:rPr lang="en-US" dirty="0" smtClean="0"/>
              <a:t>y otros</a:t>
            </a:r>
            <a:r>
              <a:rPr dirty="0" smtClean="0"/>
              <a:t>, 2003 </a:t>
            </a:r>
          </a:p>
        </p:txBody>
      </p:sp>
      <p:pic>
        <p:nvPicPr>
          <p:cNvPr id="1113" name="Picture 3" descr="vgt_mosaik_all-minchin"/>
          <p:cNvPicPr>
            <a:picLocks noChangeAspect="1" noChangeArrowheads="1"/>
          </p:cNvPicPr>
          <p:nvPr/>
        </p:nvPicPr>
        <p:blipFill>
          <a:blip r:embed="rId4"/>
          <a:srcRect/>
          <a:stretch>
            <a:fillRect/>
          </a:stretch>
        </p:blipFill>
        <p:spPr bwMode="auto">
          <a:xfrm>
            <a:off x="790575" y="1206500"/>
            <a:ext cx="7596188" cy="4489450"/>
          </a:xfrm>
          <a:prstGeom prst="rect">
            <a:avLst/>
          </a:prstGeom>
          <a:noFill/>
          <a:ln w="9525">
            <a:noFill/>
            <a:miter lim="800000"/>
            <a:headEnd/>
            <a:tailEnd/>
          </a:ln>
        </p:spPr>
      </p:pic>
      <p:sp>
        <p:nvSpPr>
          <p:cNvPr id="1114" name="Rectangle 15"/>
          <p:cNvSpPr>
            <a:spLocks noChangeArrowheads="1"/>
          </p:cNvSpPr>
          <p:nvPr/>
        </p:nvSpPr>
        <p:spPr bwMode="auto">
          <a:xfrm>
            <a:off x="2333625" y="4286250"/>
            <a:ext cx="536575" cy="457200"/>
          </a:xfrm>
          <a:prstGeom prst="rect">
            <a:avLst/>
          </a:prstGeom>
          <a:noFill/>
          <a:ln w="9525">
            <a:solidFill>
              <a:schemeClr val="bg1"/>
            </a:solidFill>
            <a:miter lim="800000"/>
            <a:headEnd/>
            <a:tailEnd/>
          </a:ln>
        </p:spPr>
        <p:txBody>
          <a:bodyPr wrap="none" anchor="ctr"/>
          <a:lstStyle/>
          <a:p>
            <a:endParaRPr lang="en-US" altLang="en-US" sz="1200" dirty="0">
              <a:solidFill>
                <a:srgbClr val="0F5494"/>
              </a:solidFill>
              <a:latin typeface="Verdana" pitchFamily="34" charset="0"/>
              <a:ea typeface="ＭＳ Ｐゴシック" pitchFamily="34" charset="-128"/>
            </a:endParaRPr>
          </a:p>
        </p:txBody>
      </p:sp>
      <p:grpSp>
        <p:nvGrpSpPr>
          <p:cNvPr id="1115" name="Group 25"/>
          <p:cNvGrpSpPr>
            <a:grpSpLocks/>
          </p:cNvGrpSpPr>
          <p:nvPr/>
        </p:nvGrpSpPr>
        <p:grpSpPr bwMode="auto">
          <a:xfrm>
            <a:off x="6126163" y="1238250"/>
            <a:ext cx="2178050" cy="1952625"/>
            <a:chOff x="3308" y="912"/>
            <a:chExt cx="1738" cy="1536"/>
          </a:xfrm>
        </p:grpSpPr>
        <p:graphicFrame>
          <p:nvGraphicFramePr>
            <p:cNvPr id="1108" name="Object 84"/>
            <p:cNvGraphicFramePr>
              <a:graphicFrameLocks noChangeAspect="1"/>
            </p:cNvGraphicFramePr>
            <p:nvPr/>
          </p:nvGraphicFramePr>
          <p:xfrm>
            <a:off x="3318" y="912"/>
            <a:ext cx="1728" cy="1536"/>
          </p:xfrm>
          <a:graphic>
            <a:graphicData uri="http://schemas.openxmlformats.org/presentationml/2006/ole">
              <mc:AlternateContent xmlns:mc="http://schemas.openxmlformats.org/markup-compatibility/2006">
                <mc:Choice xmlns:v="urn:schemas-microsoft-com:vml" Requires="v">
                  <p:oleObj spid="_x0000_s1608" name="Image" r:id="rId5" imgW="3138722" imgH="2833745" progId="">
                    <p:embed/>
                  </p:oleObj>
                </mc:Choice>
                <mc:Fallback>
                  <p:oleObj name="Image" r:id="rId5" imgW="3138722" imgH="2833745" progId="">
                    <p:embed/>
                    <p:pic>
                      <p:nvPicPr>
                        <p:cNvPr id="0" name="Picture 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8" y="912"/>
                          <a:ext cx="1728"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7" name="Rectangle 17"/>
            <p:cNvSpPr>
              <a:spLocks noChangeArrowheads="1"/>
            </p:cNvSpPr>
            <p:nvPr/>
          </p:nvSpPr>
          <p:spPr bwMode="auto">
            <a:xfrm>
              <a:off x="3308" y="912"/>
              <a:ext cx="1728" cy="1536"/>
            </a:xfrm>
            <a:prstGeom prst="rect">
              <a:avLst/>
            </a:prstGeom>
            <a:noFill/>
            <a:ln w="9525">
              <a:solidFill>
                <a:schemeClr val="bg1"/>
              </a:solidFill>
              <a:miter lim="800000"/>
              <a:headEnd/>
              <a:tailEnd/>
            </a:ln>
          </p:spPr>
          <p:txBody>
            <a:bodyPr wrap="none" anchor="ctr"/>
            <a:lstStyle/>
            <a:p>
              <a:endParaRPr lang="en-US" altLang="en-US" sz="1200" dirty="0">
                <a:solidFill>
                  <a:srgbClr val="0F5494"/>
                </a:solidFill>
                <a:latin typeface="Verdana" pitchFamily="34" charset="0"/>
                <a:ea typeface="ＭＳ Ｐゴシック" pitchFamily="34" charset="-128"/>
              </a:endParaRPr>
            </a:p>
          </p:txBody>
        </p:sp>
      </p:grpSp>
      <p:sp>
        <p:nvSpPr>
          <p:cNvPr id="1116" name="Line 16"/>
          <p:cNvSpPr>
            <a:spLocks noChangeShapeType="1"/>
          </p:cNvSpPr>
          <p:nvPr/>
        </p:nvSpPr>
        <p:spPr bwMode="auto">
          <a:xfrm flipV="1">
            <a:off x="2870200" y="2971800"/>
            <a:ext cx="3271838" cy="1631950"/>
          </a:xfrm>
          <a:prstGeom prst="line">
            <a:avLst/>
          </a:prstGeom>
          <a:noFill/>
          <a:ln w="9525">
            <a:solidFill>
              <a:schemeClr val="bg1"/>
            </a:solidFill>
            <a:prstDash val="dash"/>
            <a:round/>
            <a:headEnd/>
            <a:tailEnd type="stealth" w="med" len="lg"/>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Lytindo_final3b_mapcontent_25%"/>
          <p:cNvPicPr>
            <a:picLocks noChangeAspect="1" noChangeArrowheads="1"/>
          </p:cNvPicPr>
          <p:nvPr/>
        </p:nvPicPr>
        <p:blipFill>
          <a:blip r:embed="rId3"/>
          <a:srcRect/>
          <a:stretch>
            <a:fillRect/>
          </a:stretch>
        </p:blipFill>
        <p:spPr bwMode="auto">
          <a:xfrm>
            <a:off x="0" y="1276709"/>
            <a:ext cx="9144000" cy="4844691"/>
          </a:xfrm>
          <a:prstGeom prst="rect">
            <a:avLst/>
          </a:prstGeom>
          <a:noFill/>
          <a:ln w="9525">
            <a:solidFill>
              <a:schemeClr val="tx1"/>
            </a:solidFill>
            <a:miter lim="800000"/>
            <a:headEnd/>
            <a:tailEnd/>
          </a:ln>
        </p:spPr>
      </p:pic>
      <p:sp>
        <p:nvSpPr>
          <p:cNvPr id="4" name="Rectangle 3"/>
          <p:cNvSpPr/>
          <p:nvPr/>
        </p:nvSpPr>
        <p:spPr>
          <a:xfrm>
            <a:off x="6389853" y="1401013"/>
            <a:ext cx="2666999" cy="2492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5058" name="Text Box 8"/>
          <p:cNvSpPr txBox="1">
            <a:spLocks noChangeArrowheads="1"/>
          </p:cNvSpPr>
          <p:nvPr/>
        </p:nvSpPr>
        <p:spPr bwMode="auto">
          <a:xfrm>
            <a:off x="5614737" y="5754687"/>
            <a:ext cx="3529263" cy="369332"/>
          </a:xfrm>
          <a:prstGeom prst="rect">
            <a:avLst/>
          </a:prstGeom>
          <a:noFill/>
          <a:ln w="9525">
            <a:noFill/>
            <a:miter lim="800000"/>
            <a:headEnd/>
            <a:tailEnd/>
          </a:ln>
        </p:spPr>
        <p:txBody>
          <a:bodyPr wrap="square">
            <a:spAutoFit/>
          </a:bodyPr>
          <a:lstStyle/>
          <a:p>
            <a:pPr algn="r">
              <a:spcBef>
                <a:spcPct val="50000"/>
              </a:spcBef>
            </a:pPr>
            <a:r>
              <a:rPr lang="es-UY" dirty="0" smtClean="0"/>
              <a:t>Fuente: CCI, Stibig y otros, 2003 </a:t>
            </a:r>
          </a:p>
        </p:txBody>
      </p:sp>
      <p:sp>
        <p:nvSpPr>
          <p:cNvPr id="6" name="Titel 1"/>
          <p:cNvSpPr>
            <a:spLocks noGrp="1"/>
          </p:cNvSpPr>
          <p:nvPr>
            <p:ph type="title" idx="4294967295"/>
          </p:nvPr>
        </p:nvSpPr>
        <p:spPr>
          <a:xfrm>
            <a:off x="71200" y="232378"/>
            <a:ext cx="8929089" cy="1158161"/>
          </a:xfrm>
        </p:spPr>
        <p:txBody>
          <a:bodyPr/>
          <a:lstStyle/>
          <a:p>
            <a:pPr eaLnBrk="1" hangingPunct="1">
              <a:lnSpc>
                <a:spcPct val="150000"/>
              </a:lnSpc>
              <a:defRPr/>
            </a:pPr>
            <a:r>
              <a:rPr lang="es-ES_tradnl" sz="1800" noProof="0" dirty="0" smtClean="0"/>
              <a:t>Ejemplo de mapa de cubierta forestal </a:t>
            </a:r>
            <a:r>
              <a:rPr lang="es-ES_tradnl" sz="1800" dirty="0" smtClean="0"/>
              <a:t>d</a:t>
            </a:r>
            <a:r>
              <a:rPr lang="es-ES_tradnl" sz="1800" noProof="0" dirty="0" smtClean="0"/>
              <a:t>e la zona insular del sudeste de Asia elaborado a partir de imágenes de SPOT VGT con una resolución</a:t>
            </a:r>
            <a:r>
              <a:rPr lang="es-ES_tradnl" sz="1800" dirty="0" smtClean="0"/>
              <a:t> de </a:t>
            </a:r>
            <a:r>
              <a:rPr lang="es-ES_tradnl" sz="1800" noProof="0" dirty="0" smtClean="0"/>
              <a:t>1 km</a:t>
            </a:r>
          </a:p>
        </p:txBody>
      </p:sp>
      <p:pic>
        <p:nvPicPr>
          <p:cNvPr id="5" name="Picture 5" descr="Lytindo_final3b_mapcontent_25%"/>
          <p:cNvPicPr>
            <a:picLocks noChangeAspect="1" noChangeArrowheads="1"/>
          </p:cNvPicPr>
          <p:nvPr/>
        </p:nvPicPr>
        <p:blipFill rotWithShape="1">
          <a:blip r:embed="rId3"/>
          <a:srcRect l="80421" t="7914" r="17288" b="79577"/>
          <a:stretch/>
        </p:blipFill>
        <p:spPr bwMode="auto">
          <a:xfrm>
            <a:off x="6389853" y="1401013"/>
            <a:ext cx="351001" cy="960966"/>
          </a:xfrm>
          <a:prstGeom prst="rect">
            <a:avLst/>
          </a:prstGeom>
          <a:noFill/>
          <a:ln w="9525">
            <a:noFill/>
            <a:miter lim="800000"/>
            <a:headEnd/>
            <a:tailEnd/>
          </a:ln>
        </p:spPr>
      </p:pic>
      <p:sp>
        <p:nvSpPr>
          <p:cNvPr id="3" name="TextBox 2"/>
          <p:cNvSpPr txBox="1"/>
          <p:nvPr/>
        </p:nvSpPr>
        <p:spPr>
          <a:xfrm>
            <a:off x="6715079" y="1412302"/>
            <a:ext cx="2341727" cy="2416046"/>
          </a:xfrm>
          <a:prstGeom prst="rect">
            <a:avLst/>
          </a:prstGeom>
          <a:solidFill>
            <a:schemeClr val="bg1"/>
          </a:solidFill>
        </p:spPr>
        <p:txBody>
          <a:bodyPr wrap="square" rtlCol="0">
            <a:spAutoFit/>
          </a:bodyPr>
          <a:lstStyle/>
          <a:p>
            <a:pPr marL="180975" indent="-180975"/>
            <a:r>
              <a:rPr lang="" sz="1100" dirty="0" smtClean="0">
                <a:solidFill>
                  <a:schemeClr val="accent6"/>
                </a:solidFill>
                <a:latin typeface="Verdana" pitchFamily="34" charset="0"/>
              </a:rPr>
              <a:t>Bosque montano perenne</a:t>
            </a:r>
          </a:p>
          <a:p>
            <a:pPr marL="180975" indent="-180975"/>
            <a:r>
              <a:rPr lang="" sz="1000" dirty="0" smtClean="0">
                <a:solidFill>
                  <a:schemeClr val="accent6"/>
                </a:solidFill>
                <a:latin typeface="Verdana" pitchFamily="34" charset="0"/>
              </a:rPr>
              <a:t>Bosque de tierras bajas perenne</a:t>
            </a:r>
          </a:p>
          <a:p>
            <a:pPr marL="180975" indent="-180975"/>
            <a:r>
              <a:rPr lang="" sz="1100" dirty="0" smtClean="0">
                <a:solidFill>
                  <a:schemeClr val="accent6"/>
                </a:solidFill>
                <a:latin typeface="Verdana" pitchFamily="34" charset="0"/>
              </a:rPr>
              <a:t>Bosque de manglares</a:t>
            </a:r>
          </a:p>
          <a:p>
            <a:r>
              <a:rPr lang="" sz="1100" dirty="0" smtClean="0">
                <a:solidFill>
                  <a:schemeClr val="accent6"/>
                </a:solidFill>
                <a:latin typeface="Verdana" pitchFamily="34" charset="0"/>
              </a:rPr>
              <a:t>Bosque pantanoso</a:t>
            </a:r>
          </a:p>
          <a:p>
            <a:pPr marL="180975" indent="-180975"/>
            <a:r>
              <a:rPr lang="" sz="1100" dirty="0" smtClean="0">
                <a:solidFill>
                  <a:schemeClr val="accent6"/>
                </a:solidFill>
                <a:latin typeface="Verdana" pitchFamily="34" charset="0"/>
              </a:rPr>
              <a:t>Matorrales, arbustos, pastizales y cultivos perennes</a:t>
            </a:r>
          </a:p>
          <a:p>
            <a:endParaRPr lang="" sz="1100" dirty="0" smtClean="0">
              <a:solidFill>
                <a:schemeClr val="accent6"/>
              </a:solidFill>
              <a:latin typeface="Verdana" pitchFamily="34" charset="0"/>
            </a:endParaRPr>
          </a:p>
          <a:p>
            <a:r>
              <a:rPr lang="" sz="1100" dirty="0" smtClean="0">
                <a:solidFill>
                  <a:schemeClr val="accent6"/>
                </a:solidFill>
                <a:latin typeface="Verdana" pitchFamily="34" charset="0"/>
              </a:rPr>
              <a:t>Tierras agrícolas</a:t>
            </a:r>
          </a:p>
          <a:p>
            <a:pPr marL="180975" indent="-180975"/>
            <a:r>
              <a:rPr lang="" sz="1100" dirty="0" smtClean="0">
                <a:solidFill>
                  <a:schemeClr val="accent6"/>
                </a:solidFill>
                <a:latin typeface="Verdana" pitchFamily="34" charset="0"/>
              </a:rPr>
              <a:t>Vegetación quemada/seca/dispersa</a:t>
            </a:r>
          </a:p>
          <a:p>
            <a:pPr marL="180975" indent="-180975"/>
            <a:r>
              <a:rPr lang="" sz="1000" dirty="0" smtClean="0">
                <a:solidFill>
                  <a:schemeClr val="accent6"/>
                </a:solidFill>
                <a:latin typeface="Verdana" pitchFamily="34" charset="0"/>
              </a:rPr>
              <a:t>Bosques quemados en 1988, daño del 25 %-80 %</a:t>
            </a:r>
          </a:p>
          <a:p>
            <a:r>
              <a:rPr lang="" sz="1100" dirty="0" smtClean="0">
                <a:solidFill>
                  <a:schemeClr val="accent6"/>
                </a:solidFill>
                <a:latin typeface="Verdana" pitchFamily="34" charset="0"/>
              </a:rPr>
              <a:t>Agua</a:t>
            </a:r>
          </a:p>
        </p:txBody>
      </p:sp>
      <p:pic>
        <p:nvPicPr>
          <p:cNvPr id="12" name="Picture 5" descr="Lytindo_final3b_mapcontent_25%"/>
          <p:cNvPicPr>
            <a:picLocks noChangeAspect="1" noChangeArrowheads="1"/>
          </p:cNvPicPr>
          <p:nvPr/>
        </p:nvPicPr>
        <p:blipFill rotWithShape="1">
          <a:blip r:embed="rId3"/>
          <a:srcRect l="80421" t="20226" r="17288" b="74976"/>
          <a:stretch/>
        </p:blipFill>
        <p:spPr bwMode="auto">
          <a:xfrm>
            <a:off x="6399378" y="2698485"/>
            <a:ext cx="351001" cy="368565"/>
          </a:xfrm>
          <a:prstGeom prst="rect">
            <a:avLst/>
          </a:prstGeom>
          <a:noFill/>
          <a:ln w="9525">
            <a:noFill/>
            <a:miter lim="800000"/>
            <a:headEnd/>
            <a:tailEnd/>
          </a:ln>
        </p:spPr>
      </p:pic>
      <p:pic>
        <p:nvPicPr>
          <p:cNvPr id="13" name="Picture 5" descr="Lytindo_final3b_mapcontent_25%"/>
          <p:cNvPicPr>
            <a:picLocks noChangeAspect="1" noChangeArrowheads="1"/>
          </p:cNvPicPr>
          <p:nvPr/>
        </p:nvPicPr>
        <p:blipFill rotWithShape="1">
          <a:blip r:embed="rId3"/>
          <a:srcRect l="80571" t="27504" r="17288" b="69624"/>
          <a:stretch/>
        </p:blipFill>
        <p:spPr bwMode="auto">
          <a:xfrm>
            <a:off x="6422478" y="3631272"/>
            <a:ext cx="327901" cy="220662"/>
          </a:xfrm>
          <a:prstGeom prst="rect">
            <a:avLst/>
          </a:prstGeom>
          <a:noFill/>
          <a:ln w="9525">
            <a:noFill/>
            <a:miter lim="800000"/>
            <a:headEnd/>
            <a:tailEnd/>
          </a:ln>
        </p:spPr>
      </p:pic>
      <p:pic>
        <p:nvPicPr>
          <p:cNvPr id="15" name="Picture 5" descr="Lytindo_final3b_mapcontent_25%"/>
          <p:cNvPicPr>
            <a:picLocks noChangeAspect="1" noChangeArrowheads="1"/>
          </p:cNvPicPr>
          <p:nvPr/>
        </p:nvPicPr>
        <p:blipFill rotWithShape="1">
          <a:blip r:embed="rId3"/>
          <a:srcRect l="80421" t="25768" r="17288" b="72248"/>
          <a:stretch/>
        </p:blipFill>
        <p:spPr bwMode="auto">
          <a:xfrm>
            <a:off x="6389853" y="3314700"/>
            <a:ext cx="351001"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idx="4294967295"/>
          </p:nvPr>
        </p:nvSpPr>
        <p:spPr>
          <a:xfrm>
            <a:off x="232330" y="232379"/>
            <a:ext cx="8652358" cy="974765"/>
          </a:xfrm>
        </p:spPr>
        <p:txBody>
          <a:bodyPr/>
          <a:lstStyle/>
          <a:p>
            <a:pPr eaLnBrk="1" hangingPunct="1">
              <a:lnSpc>
                <a:spcPct val="150000"/>
              </a:lnSpc>
              <a:defRPr/>
            </a:pPr>
            <a:r>
              <a:rPr lang="es-ES_tradnl" sz="2000" noProof="0" dirty="0" smtClean="0"/>
              <a:t>Ejemplo de mapa de cubierta forestal elaborado a partir </a:t>
            </a:r>
            <a:br>
              <a:rPr lang="es-ES_tradnl" sz="2000" noProof="0" dirty="0" smtClean="0"/>
            </a:br>
            <a:r>
              <a:rPr lang="es-ES_tradnl" sz="2000" noProof="0" dirty="0" smtClean="0"/>
              <a:t>de imágenes de Landsat TM de 30 metros sobre un sitio de Brasil</a:t>
            </a:r>
          </a:p>
        </p:txBody>
      </p:sp>
      <p:sp>
        <p:nvSpPr>
          <p:cNvPr id="47108" name="Text Box 6"/>
          <p:cNvSpPr txBox="1">
            <a:spLocks noChangeArrowheads="1"/>
          </p:cNvSpPr>
          <p:nvPr/>
        </p:nvSpPr>
        <p:spPr bwMode="auto">
          <a:xfrm>
            <a:off x="390525" y="5334000"/>
            <a:ext cx="4552950" cy="304800"/>
          </a:xfrm>
          <a:prstGeom prst="rect">
            <a:avLst/>
          </a:prstGeom>
          <a:noFill/>
          <a:ln w="9525">
            <a:noFill/>
            <a:miter lim="800000"/>
            <a:headEnd/>
            <a:tailEnd/>
          </a:ln>
        </p:spPr>
        <p:txBody>
          <a:bodyPr>
            <a:spAutoFit/>
          </a:bodyPr>
          <a:lstStyle/>
          <a:p>
            <a:pPr>
              <a:spcBef>
                <a:spcPct val="10000"/>
              </a:spcBef>
            </a:pPr>
            <a:r>
              <a:rPr lang="en-US" sz="1400" dirty="0"/>
              <a:t>Imagen de Landsat-5 TM del 15 de junio de 2005: Extracto de 20 km x 20 km </a:t>
            </a:r>
          </a:p>
        </p:txBody>
      </p:sp>
      <p:pic>
        <p:nvPicPr>
          <p:cNvPr id="47109" name="Picture 7" descr="S12_W058_05_14062005_f"/>
          <p:cNvPicPr>
            <a:picLocks noChangeAspect="1" noChangeArrowheads="1"/>
          </p:cNvPicPr>
          <p:nvPr/>
        </p:nvPicPr>
        <p:blipFill>
          <a:blip r:embed="rId3"/>
          <a:srcRect/>
          <a:stretch>
            <a:fillRect/>
          </a:stretch>
        </p:blipFill>
        <p:spPr bwMode="auto">
          <a:xfrm>
            <a:off x="757238" y="1281113"/>
            <a:ext cx="4010025" cy="4010025"/>
          </a:xfrm>
          <a:prstGeom prst="rect">
            <a:avLst/>
          </a:prstGeom>
          <a:noFill/>
          <a:ln w="9525">
            <a:noFill/>
            <a:miter lim="800000"/>
            <a:headEnd/>
            <a:tailEnd/>
          </a:ln>
        </p:spPr>
      </p:pic>
      <p:pic>
        <p:nvPicPr>
          <p:cNvPr id="47110" name="Picture 8" descr="S12_W058_10x10_05"/>
          <p:cNvPicPr>
            <a:picLocks noChangeAspect="1" noChangeArrowheads="1"/>
          </p:cNvPicPr>
          <p:nvPr/>
        </p:nvPicPr>
        <p:blipFill>
          <a:blip r:embed="rId4"/>
          <a:srcRect/>
          <a:stretch>
            <a:fillRect/>
          </a:stretch>
        </p:blipFill>
        <p:spPr bwMode="auto">
          <a:xfrm>
            <a:off x="5997575" y="2533650"/>
            <a:ext cx="2016125" cy="2009775"/>
          </a:xfrm>
          <a:prstGeom prst="rect">
            <a:avLst/>
          </a:prstGeom>
          <a:noFill/>
          <a:ln w="19050">
            <a:solidFill>
              <a:srgbClr val="FF0000"/>
            </a:solidFill>
            <a:miter lim="800000"/>
            <a:headEnd/>
            <a:tailEnd/>
          </a:ln>
        </p:spPr>
      </p:pic>
      <p:sp>
        <p:nvSpPr>
          <p:cNvPr id="47111" name="Rectangle 9"/>
          <p:cNvSpPr>
            <a:spLocks noChangeArrowheads="1"/>
          </p:cNvSpPr>
          <p:nvPr/>
        </p:nvSpPr>
        <p:spPr bwMode="auto">
          <a:xfrm>
            <a:off x="1752600" y="2324100"/>
            <a:ext cx="2038350" cy="1971675"/>
          </a:xfrm>
          <a:prstGeom prst="rect">
            <a:avLst/>
          </a:prstGeom>
          <a:noFill/>
          <a:ln w="19050">
            <a:solidFill>
              <a:srgbClr val="FF0000"/>
            </a:solidFill>
            <a:miter lim="800000"/>
            <a:headEnd/>
            <a:tailEnd/>
          </a:ln>
        </p:spPr>
        <p:txBody>
          <a:bodyPr wrap="none" anchor="ctr"/>
          <a:lstStyle/>
          <a:p>
            <a:endParaRPr lang="en-US" dirty="0"/>
          </a:p>
        </p:txBody>
      </p:sp>
      <p:sp>
        <p:nvSpPr>
          <p:cNvPr id="47112" name="Text Box 11"/>
          <p:cNvSpPr txBox="1">
            <a:spLocks noChangeArrowheads="1"/>
          </p:cNvSpPr>
          <p:nvPr/>
        </p:nvSpPr>
        <p:spPr bwMode="auto">
          <a:xfrm>
            <a:off x="5276850" y="4567238"/>
            <a:ext cx="3352800" cy="771525"/>
          </a:xfrm>
          <a:prstGeom prst="rect">
            <a:avLst/>
          </a:prstGeom>
          <a:noFill/>
          <a:ln w="9525">
            <a:noFill/>
            <a:miter lim="800000"/>
            <a:headEnd/>
            <a:tailEnd/>
          </a:ln>
        </p:spPr>
        <p:txBody>
          <a:bodyPr>
            <a:spAutoFit/>
          </a:bodyPr>
          <a:lstStyle/>
          <a:p>
            <a:pPr algn="ctr">
              <a:spcBef>
                <a:spcPct val="10000"/>
              </a:spcBef>
            </a:pPr>
            <a:r>
              <a:rPr lang="en-US" sz="1400" dirty="0"/>
              <a:t>Mapa de cubierta forestal </a:t>
            </a:r>
          </a:p>
          <a:p>
            <a:pPr algn="ctr">
              <a:spcBef>
                <a:spcPct val="10000"/>
              </a:spcBef>
            </a:pPr>
            <a:r>
              <a:rPr lang="en-US" sz="1400" dirty="0"/>
              <a:t> Tamaño de ventana de 10 km x 10 km</a:t>
            </a:r>
          </a:p>
          <a:p>
            <a:pPr algn="ctr">
              <a:spcBef>
                <a:spcPct val="10000"/>
              </a:spcBef>
            </a:pPr>
            <a:r>
              <a:rPr lang="en-US" sz="1400" dirty="0"/>
              <a:t>Centrado a 12°S, 58°W</a:t>
            </a:r>
          </a:p>
        </p:txBody>
      </p:sp>
      <p:sp>
        <p:nvSpPr>
          <p:cNvPr id="47113" name="Text Box 8"/>
          <p:cNvSpPr txBox="1">
            <a:spLocks noChangeArrowheads="1"/>
          </p:cNvSpPr>
          <p:nvPr/>
        </p:nvSpPr>
        <p:spPr bwMode="auto">
          <a:xfrm>
            <a:off x="5997575" y="5376863"/>
            <a:ext cx="3076575" cy="641350"/>
          </a:xfrm>
          <a:prstGeom prst="rect">
            <a:avLst/>
          </a:prstGeom>
          <a:noFill/>
          <a:ln w="9525">
            <a:noFill/>
            <a:miter lim="800000"/>
            <a:headEnd/>
            <a:tailEnd/>
          </a:ln>
        </p:spPr>
        <p:txBody>
          <a:bodyPr>
            <a:spAutoFit/>
          </a:bodyPr>
          <a:lstStyle/>
          <a:p>
            <a:pPr algn="r"/>
            <a:r>
              <a:rPr dirty="0" smtClean="0"/>
              <a:t>Fuentes: USGS 2015;</a:t>
            </a:r>
          </a:p>
          <a:p>
            <a:pPr algn="r"/>
            <a:r>
              <a:rPr dirty="0" smtClean="0"/>
              <a:t>Eva </a:t>
            </a:r>
            <a:r>
              <a:rPr lang="en-US" dirty="0" smtClean="0"/>
              <a:t>y otros, </a:t>
            </a:r>
            <a:r>
              <a:rPr dirty="0" smtClean="0"/>
              <a:t>2012. </a:t>
            </a:r>
            <a:endParaRPr lang="es-ES" dirty="0"/>
          </a:p>
        </p:txBody>
      </p:sp>
      <p:pic>
        <p:nvPicPr>
          <p:cNvPr id="9" name="Picture 14" descr="N19_E100_10x10_90-10segm"/>
          <p:cNvPicPr>
            <a:picLocks noChangeAspect="1" noChangeArrowheads="1"/>
          </p:cNvPicPr>
          <p:nvPr/>
        </p:nvPicPr>
        <p:blipFill rotWithShape="1">
          <a:blip r:embed="rId5"/>
          <a:srcRect l="72224" t="3489" r="25210" b="87212"/>
          <a:stretch/>
        </p:blipFill>
        <p:spPr bwMode="auto">
          <a:xfrm>
            <a:off x="5997575" y="1619249"/>
            <a:ext cx="317500" cy="738187"/>
          </a:xfrm>
          <a:prstGeom prst="rect">
            <a:avLst/>
          </a:prstGeom>
          <a:noFill/>
          <a:ln w="9525">
            <a:noFill/>
            <a:miter lim="800000"/>
            <a:headEnd/>
            <a:tailEnd/>
          </a:ln>
        </p:spPr>
      </p:pic>
      <p:sp>
        <p:nvSpPr>
          <p:cNvPr id="2" name="TextBox 1"/>
          <p:cNvSpPr txBox="1"/>
          <p:nvPr/>
        </p:nvSpPr>
        <p:spPr>
          <a:xfrm>
            <a:off x="6300327" y="1415742"/>
            <a:ext cx="2576346" cy="1015663"/>
          </a:xfrm>
          <a:prstGeom prst="rect">
            <a:avLst/>
          </a:prstGeom>
          <a:solidFill>
            <a:schemeClr val="bg1"/>
          </a:solidFill>
        </p:spPr>
        <p:txBody>
          <a:bodyPr wrap="none" rtlCol="0">
            <a:spAutoFit/>
          </a:bodyPr>
          <a:lstStyle/>
          <a:p>
            <a:r>
              <a:rPr lang="es-CO" sz="1200" b="1" dirty="0" smtClean="0">
                <a:solidFill>
                  <a:schemeClr val="accent6"/>
                </a:solidFill>
                <a:latin typeface="Verdana" pitchFamily="34" charset="0"/>
              </a:rPr>
              <a:t>Referencias</a:t>
            </a:r>
          </a:p>
          <a:p>
            <a:r>
              <a:rPr lang="es-CO" sz="1200" dirty="0" smtClean="0">
                <a:solidFill>
                  <a:schemeClr val="accent6"/>
                </a:solidFill>
                <a:latin typeface="Verdana" pitchFamily="34" charset="0"/>
              </a:rPr>
              <a:t>Cubierta de árboles</a:t>
            </a:r>
          </a:p>
          <a:p>
            <a:r>
              <a:rPr lang="es-CO" sz="1200" dirty="0" smtClean="0">
                <a:solidFill>
                  <a:schemeClr val="accent6"/>
                </a:solidFill>
                <a:latin typeface="Verdana" pitchFamily="34" charset="0"/>
              </a:rPr>
              <a:t>Mosaico de cubierta de árboles</a:t>
            </a:r>
          </a:p>
          <a:p>
            <a:r>
              <a:rPr lang="es-CO" sz="1200" dirty="0" smtClean="0">
                <a:solidFill>
                  <a:schemeClr val="accent6"/>
                </a:solidFill>
                <a:latin typeface="Verdana" pitchFamily="34" charset="0"/>
              </a:rPr>
              <a:t>Otro terreno maderero</a:t>
            </a:r>
          </a:p>
          <a:p>
            <a:r>
              <a:rPr lang="es-CO" sz="1200" dirty="0" smtClean="0">
                <a:solidFill>
                  <a:schemeClr val="accent6"/>
                </a:solidFill>
                <a:latin typeface="Verdana" pitchFamily="34" charset="0"/>
              </a:rPr>
              <a:t>Otra cubierta terrestre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650" y="220742"/>
            <a:ext cx="8724899" cy="1062626"/>
          </a:xfrm>
        </p:spPr>
        <p:txBody>
          <a:bodyPr/>
          <a:lstStyle/>
          <a:p>
            <a:pPr eaLnBrk="1" hangingPunct="1">
              <a:defRPr/>
            </a:pPr>
            <a:r>
              <a:rPr lang="es-ES_tradnl" sz="2600" noProof="0" dirty="0" smtClean="0"/>
              <a:t>Decisión entre el uso de la cobertura completa</a:t>
            </a:r>
            <a:br>
              <a:rPr lang="es-ES_tradnl" sz="2600" noProof="0" dirty="0" smtClean="0"/>
            </a:br>
            <a:r>
              <a:rPr lang="es-ES_tradnl" sz="2600" noProof="0" dirty="0" smtClean="0"/>
              <a:t>o la cobertura por muestreo</a:t>
            </a:r>
          </a:p>
        </p:txBody>
      </p:sp>
      <p:sp>
        <p:nvSpPr>
          <p:cNvPr id="49156" name="Tijdelijke aanduiding voor tekst 2"/>
          <p:cNvSpPr>
            <a:spLocks noGrp="1"/>
          </p:cNvSpPr>
          <p:nvPr>
            <p:ph type="body" sz="quarter" idx="10"/>
          </p:nvPr>
        </p:nvSpPr>
        <p:spPr>
          <a:xfrm>
            <a:off x="338136" y="1452106"/>
            <a:ext cx="8543925" cy="3800475"/>
          </a:xfrm>
        </p:spPr>
        <p:txBody>
          <a:bodyPr/>
          <a:lstStyle/>
          <a:p>
            <a:pPr eaLnBrk="1" hangingPunct="1"/>
            <a:r>
              <a:rPr lang="es-ES_tradnl" dirty="0" smtClean="0"/>
              <a:t>La cobertura </a:t>
            </a:r>
            <a:r>
              <a:rPr lang="es-ES_tradnl" noProof="0" dirty="0" smtClean="0"/>
              <a:t>completa es el método habitual cuando resulta adecuado en función de las circunstancias nacionales.</a:t>
            </a:r>
          </a:p>
          <a:p>
            <a:pPr eaLnBrk="1" hangingPunct="1"/>
            <a:r>
              <a:rPr lang="es-ES_tradnl" noProof="0" dirty="0" smtClean="0"/>
              <a:t>Si los recursos no son suficientes para realizar una cobertura completa, en </a:t>
            </a:r>
            <a:r>
              <a:rPr lang="es-ES_tradnl" dirty="0"/>
              <a:t>los </a:t>
            </a:r>
            <a:r>
              <a:rPr lang="es-ES_tradnl" dirty="0" smtClean="0"/>
              <a:t>países de gran extensión el </a:t>
            </a:r>
            <a:r>
              <a:rPr lang="es-ES_tradnl" noProof="0" dirty="0" smtClean="0"/>
              <a:t>muestreo resulta más eficiente.</a:t>
            </a:r>
          </a:p>
          <a:p>
            <a:pPr eaLnBrk="1" hangingPunct="1"/>
            <a:r>
              <a:rPr lang="es-ES_tradnl" noProof="0" dirty="0" smtClean="0"/>
              <a:t>Los métodos de muestreo recomendados son el sistemático y el estratificado. Consulte </a:t>
            </a:r>
            <a:r>
              <a:rPr lang="es-ES_tradnl" i="1" noProof="0" dirty="0" smtClean="0"/>
              <a:t>Sourcebook</a:t>
            </a:r>
            <a:r>
              <a:rPr lang="es-ES_tradnl" noProof="0" dirty="0" smtClean="0"/>
              <a:t> de GOFC-GOLD (2012, recuadro 2.1.2) y la diapositiva siguiente.</a:t>
            </a:r>
          </a:p>
          <a:p>
            <a:pPr eaLnBrk="1" hangingPunct="1"/>
            <a:r>
              <a:rPr lang="es-ES_tradnl" noProof="0" dirty="0" smtClean="0"/>
              <a:t>El muestreo empleado en un determinado período de estudio podría extenderse a una cobertura completa en el período posterior.</a:t>
            </a:r>
          </a:p>
          <a:p>
            <a:pPr eaLnBrk="1" hangingPunct="1"/>
            <a:endParaRPr lang="es-ES_tradnl" noProof="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2" y="230188"/>
            <a:ext cx="8442796" cy="791650"/>
          </a:xfrm>
        </p:spPr>
        <p:txBody>
          <a:bodyPr/>
          <a:lstStyle/>
          <a:p>
            <a:pPr eaLnBrk="1" hangingPunct="1">
              <a:defRPr/>
            </a:pPr>
            <a:r>
              <a:rPr lang="es-ES_tradnl" noProof="0" dirty="0" smtClean="0"/>
              <a:t>Material de referencia</a:t>
            </a:r>
            <a:endParaRPr lang="es-ES_tradnl" noProof="0" dirty="0"/>
          </a:p>
        </p:txBody>
      </p:sp>
      <p:sp>
        <p:nvSpPr>
          <p:cNvPr id="19460" name="Tijdelijke aanduiding voor tekst 5"/>
          <p:cNvSpPr>
            <a:spLocks noGrp="1"/>
          </p:cNvSpPr>
          <p:nvPr>
            <p:ph type="body" sz="quarter" idx="10"/>
          </p:nvPr>
        </p:nvSpPr>
        <p:spPr>
          <a:xfrm>
            <a:off x="258763" y="1392239"/>
            <a:ext cx="8780462" cy="4360861"/>
          </a:xfrm>
        </p:spPr>
        <p:txBody>
          <a:bodyPr/>
          <a:lstStyle/>
          <a:p>
            <a:pPr eaLnBrk="1" hangingPunct="1"/>
            <a:r>
              <a:rPr lang="es-ES" sz="1400" dirty="0"/>
              <a:t>Sistema de </a:t>
            </a:r>
            <a:r>
              <a:rPr lang="es-ES" sz="1400" dirty="0" smtClean="0"/>
              <a:t>observación mundial </a:t>
            </a:r>
            <a:r>
              <a:rPr lang="es-ES" sz="1400" dirty="0"/>
              <a:t>de la dinámica de la cubierta forestal y la cubierta terrestre </a:t>
            </a:r>
            <a:r>
              <a:rPr lang="es-ES" sz="1400" dirty="0" smtClean="0"/>
              <a:t>(</a:t>
            </a:r>
            <a:r>
              <a:rPr lang="es-ES_tradnl" sz="1400" noProof="0" dirty="0" smtClean="0"/>
              <a:t>GOFC-GOLD) (2014), </a:t>
            </a:r>
            <a:r>
              <a:rPr lang="es-ES_tradnl" sz="1400" i="1" dirty="0" smtClean="0"/>
              <a:t>Sourcebook </a:t>
            </a:r>
            <a:r>
              <a:rPr lang="es-ES_tradnl" sz="1400" dirty="0" smtClean="0"/>
              <a:t>(L</a:t>
            </a:r>
            <a:r>
              <a:rPr lang="es-ES_tradnl" sz="1400" noProof="0" dirty="0" smtClean="0"/>
              <a:t>ibro de consulta)</a:t>
            </a:r>
            <a:r>
              <a:rPr lang="es-ES_tradnl" sz="1400" i="1" noProof="0" dirty="0" smtClean="0"/>
              <a:t>, s</a:t>
            </a:r>
            <a:r>
              <a:rPr lang="es-ES_tradnl" sz="1400" noProof="0" dirty="0" smtClean="0"/>
              <a:t>ecciones 1.2, 2.1, 2.7 y 2.9. Sección 3.2 para los ejemplos de países.</a:t>
            </a:r>
          </a:p>
          <a:p>
            <a:pPr marL="252413" lvl="1" indent="-252413" eaLnBrk="1" hangingPunct="1">
              <a:spcBef>
                <a:spcPts val="1200"/>
              </a:spcBef>
              <a:buSzPct val="140000"/>
              <a:buFont typeface="Wingdings" pitchFamily="2" charset="2"/>
              <a:buChar char="§"/>
            </a:pPr>
            <a:r>
              <a:rPr lang="es-ES_tradnl" sz="1400" noProof="0" dirty="0" smtClean="0"/>
              <a:t>Convención Marco de las Naciones Unidas sobre el Cambio Climático (CMNUCC) (2011), Decisión 1/CP.16, Acuerdos de Cancún. </a:t>
            </a:r>
            <a:r>
              <a:rPr lang="es-ES_tradnl" sz="1400" u="sng" dirty="0"/>
              <a:t>http://unfccc.int/resource/docs/2010/cop16/spa/07a01s.pdf#page=2</a:t>
            </a:r>
            <a:endParaRPr lang="es-ES_tradnl" sz="1400" noProof="0" dirty="0" smtClean="0"/>
          </a:p>
          <a:p>
            <a:pPr marL="252413" lvl="1" indent="-252413" eaLnBrk="1" hangingPunct="1">
              <a:spcBef>
                <a:spcPts val="1200"/>
              </a:spcBef>
              <a:buSzPct val="140000"/>
              <a:buFont typeface="Wingdings" pitchFamily="2" charset="2"/>
              <a:buChar char="§"/>
            </a:pPr>
            <a:r>
              <a:rPr lang="es-ES_tradnl" sz="1400" noProof="0" dirty="0" smtClean="0"/>
              <a:t>Grupo Intergubernamental de Expertos sobre el Cambio Climático (2003), </a:t>
            </a:r>
            <a:r>
              <a:rPr lang="es-ES_tradnl" sz="1400" i="1" noProof="0" dirty="0" smtClean="0"/>
              <a:t>Orientación sobre las buenas prácticas para uso de la tierra, cambio de uso de la tierra y silvicultura. </a:t>
            </a:r>
          </a:p>
          <a:p>
            <a:r>
              <a:rPr lang="es-ES_tradnl" sz="1400" dirty="0"/>
              <a:t>Iniciativa Mundial de Observación de los Bosques (GFOI) (2014), </a:t>
            </a:r>
            <a:r>
              <a:rPr lang="es-ES_tradnl" sz="1400" i="1" dirty="0"/>
              <a:t>Integración de las observaciones por teledetección y terrestres para estimar las emisiones y absorciones de gases de efecto invernadero en los bosques: Métodos y orientación de la Iniciativa Mundial de Observación de los Bosques </a:t>
            </a:r>
            <a:r>
              <a:rPr lang="es-ES_tradnl" sz="1400" dirty="0"/>
              <a:t>(Documento </a:t>
            </a:r>
            <a:r>
              <a:rPr lang="es-ES_tradnl" sz="1400" dirty="0" smtClean="0"/>
              <a:t>sobre </a:t>
            </a:r>
            <a:r>
              <a:rPr lang="es-ES_tradnl" sz="1400" dirty="0"/>
              <a:t>métodos y orientación </a:t>
            </a:r>
            <a:r>
              <a:rPr lang="es-ES_tradnl" sz="1400" dirty="0" smtClean="0"/>
              <a:t>[DMO]), </a:t>
            </a:r>
            <a:r>
              <a:rPr lang="es-ES_tradnl" sz="1400" noProof="0" dirty="0" smtClean="0"/>
              <a:t>secciones 2.2.1 y 3.</a:t>
            </a:r>
          </a:p>
          <a:p>
            <a:pPr marL="0" lvl="0" indent="0" eaLnBrk="1" hangingPunct="1">
              <a:buNone/>
            </a:pPr>
            <a:endParaRPr lang="es-ES_tradnl" sz="1400" noProof="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7788"/>
            <a:ext cx="8858250" cy="840125"/>
          </a:xfrm>
        </p:spPr>
        <p:txBody>
          <a:bodyPr/>
          <a:lstStyle/>
          <a:p>
            <a:pPr eaLnBrk="1" hangingPunct="1">
              <a:defRPr/>
            </a:pPr>
            <a:r>
              <a:rPr lang="es-ES_tradnl" sz="2400" noProof="0" dirty="0" smtClean="0"/>
              <a:t>Muestreo sistemático y estratificado</a:t>
            </a:r>
            <a:endParaRPr lang="es-ES_tradnl" sz="2400" noProof="0" dirty="0"/>
          </a:p>
        </p:txBody>
      </p:sp>
      <p:sp>
        <p:nvSpPr>
          <p:cNvPr id="4" name="Text Placeholder 3"/>
          <p:cNvSpPr>
            <a:spLocks noGrp="1"/>
          </p:cNvSpPr>
          <p:nvPr>
            <p:ph type="body" sz="quarter" idx="10"/>
          </p:nvPr>
        </p:nvSpPr>
        <p:spPr>
          <a:xfrm>
            <a:off x="195263" y="917913"/>
            <a:ext cx="8794750" cy="4985582"/>
          </a:xfrm>
        </p:spPr>
        <p:txBody>
          <a:bodyPr/>
          <a:lstStyle/>
          <a:p>
            <a:pPr eaLnBrk="1" hangingPunct="1">
              <a:defRPr/>
            </a:pPr>
            <a:r>
              <a:rPr lang="es-ES_tradnl" sz="1800" noProof="0" dirty="0" smtClean="0"/>
              <a:t>En el muestreo sistemático se obtienen muestras a intervalos regulares, p. ej., una cada 10 km.</a:t>
            </a:r>
          </a:p>
          <a:p>
            <a:pPr eaLnBrk="1" hangingPunct="1">
              <a:defRPr/>
            </a:pPr>
            <a:r>
              <a:rPr lang="es-ES_tradnl" sz="1800" noProof="0" dirty="0" smtClean="0"/>
              <a:t>Las muestras estratificadas se distribuyen sobre la base de variables sustitutas obtenidas a partir de los datos satelitales de resolución gruesa o combinando otra información con referencia geográfica o de mapas.</a:t>
            </a:r>
          </a:p>
          <a:p>
            <a:pPr eaLnBrk="1" hangingPunct="1">
              <a:defRPr/>
            </a:pPr>
            <a:endParaRPr lang="es-ES_tradnl" noProof="0" dirty="0" smtClean="0"/>
          </a:p>
          <a:p>
            <a:pPr eaLnBrk="1" hangingPunct="1">
              <a:defRPr/>
            </a:pPr>
            <a:endParaRPr lang="es-ES_tradnl" noProof="0" dirty="0" smtClean="0"/>
          </a:p>
          <a:p>
            <a:pPr eaLnBrk="1" hangingPunct="1">
              <a:defRPr/>
            </a:pPr>
            <a:endParaRPr lang="es-ES_tradnl" noProof="0" dirty="0" smtClean="0"/>
          </a:p>
          <a:p>
            <a:pPr eaLnBrk="1" hangingPunct="1">
              <a:defRPr/>
            </a:pPr>
            <a:endParaRPr lang="es-ES_tradnl" noProof="0" dirty="0" smtClean="0"/>
          </a:p>
          <a:p>
            <a:pPr eaLnBrk="1" hangingPunct="1">
              <a:defRPr/>
            </a:pPr>
            <a:endParaRPr lang="es-ES_tradnl" noProof="0" dirty="0" smtClean="0"/>
          </a:p>
          <a:p>
            <a:pPr marL="0" indent="0" eaLnBrk="1" hangingPunct="1">
              <a:buFont typeface="Wingdings" pitchFamily="2" charset="2"/>
              <a:buNone/>
              <a:defRPr/>
            </a:pPr>
            <a:r>
              <a:rPr lang="es-ES_tradnl" sz="1800" noProof="0" dirty="0" smtClean="0"/>
              <a:t> </a:t>
            </a:r>
            <a:r>
              <a:rPr lang="es-ES_tradnl" sz="1600" noProof="0" dirty="0" smtClean="0"/>
              <a:t>Diseño de muestreo sistemático	 Diseño de muestreo estratificado</a:t>
            </a:r>
            <a:endParaRPr lang="es-ES_tradnl" sz="1600" noProof="0" dirty="0"/>
          </a:p>
        </p:txBody>
      </p:sp>
      <p:pic>
        <p:nvPicPr>
          <p:cNvPr id="51205" name="Picture 3"/>
          <p:cNvPicPr>
            <a:picLocks noChangeAspect="1" noChangeArrowheads="1"/>
          </p:cNvPicPr>
          <p:nvPr/>
        </p:nvPicPr>
        <p:blipFill>
          <a:blip r:embed="rId3"/>
          <a:srcRect/>
          <a:stretch>
            <a:fillRect/>
          </a:stretch>
        </p:blipFill>
        <p:spPr bwMode="auto">
          <a:xfrm>
            <a:off x="1104900" y="3052697"/>
            <a:ext cx="2576513" cy="2418829"/>
          </a:xfrm>
          <a:prstGeom prst="rect">
            <a:avLst/>
          </a:prstGeom>
          <a:noFill/>
          <a:ln w="9525">
            <a:noFill/>
            <a:miter lim="800000"/>
            <a:headEnd/>
            <a:tailEnd/>
          </a:ln>
        </p:spPr>
      </p:pic>
      <p:pic>
        <p:nvPicPr>
          <p:cNvPr id="51206" name="Picture 4"/>
          <p:cNvPicPr>
            <a:picLocks noChangeAspect="1" noChangeArrowheads="1"/>
          </p:cNvPicPr>
          <p:nvPr/>
        </p:nvPicPr>
        <p:blipFill>
          <a:blip r:embed="rId4"/>
          <a:srcRect/>
          <a:stretch>
            <a:fillRect/>
          </a:stretch>
        </p:blipFill>
        <p:spPr bwMode="auto">
          <a:xfrm>
            <a:off x="5502275" y="3036655"/>
            <a:ext cx="2938156" cy="2391843"/>
          </a:xfrm>
          <a:prstGeom prst="rect">
            <a:avLst/>
          </a:prstGeom>
          <a:noFill/>
          <a:ln w="9525">
            <a:noFill/>
            <a:miter lim="800000"/>
            <a:headEnd/>
            <a:tailEnd/>
          </a:ln>
        </p:spPr>
      </p:pic>
      <p:sp>
        <p:nvSpPr>
          <p:cNvPr id="3" name="TextBox 2"/>
          <p:cNvSpPr txBox="1"/>
          <p:nvPr/>
        </p:nvSpPr>
        <p:spPr>
          <a:xfrm>
            <a:off x="5013965" y="5715001"/>
            <a:ext cx="3914775" cy="323165"/>
          </a:xfrm>
          <a:prstGeom prst="rect">
            <a:avLst/>
          </a:prstGeom>
          <a:noFill/>
        </p:spPr>
        <p:txBody>
          <a:bodyPr wrap="square" rtlCol="0">
            <a:spAutoFit/>
          </a:bodyPr>
          <a:lstStyle/>
          <a:p>
            <a:pPr>
              <a:lnSpc>
                <a:spcPts val="1800"/>
              </a:lnSpc>
            </a:pPr>
            <a:r>
              <a:rPr lang="en-US" sz="1050" dirty="0" smtClean="0"/>
              <a:t>Fuente: </a:t>
            </a:r>
            <a:r>
              <a:rPr lang="en-US" sz="1050" i="1" dirty="0" smtClean="0"/>
              <a:t>Sourcebook </a:t>
            </a:r>
            <a:r>
              <a:rPr lang="en-US" sz="1050" dirty="0" smtClean="0"/>
              <a:t>de GOFC-GOLD, 2013, recuadro 2.1.2</a:t>
            </a:r>
            <a:r>
              <a:rPr sz="1050" dirty="0" smtClean="0"/>
              <a:t>.</a:t>
            </a:r>
            <a:endParaRPr lang="es-ES" sz="1050" dirty="0" smtClean="0">
              <a:latin typeface="Verdan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noProof="0" dirty="0" smtClean="0"/>
              <a:t>Esquema de la conferencia</a:t>
            </a:r>
            <a:endParaRPr lang="es-ES_tradnl" noProof="0"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Introducción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Selección de un enfoque </a:t>
            </a:r>
            <a:r>
              <a:rPr lang="es-ES_tradnl" dirty="0">
                <a:solidFill>
                  <a:schemeClr val="bg2">
                    <a:lumMod val="20000"/>
                    <a:lumOff val="80000"/>
                  </a:schemeClr>
                </a:solidFill>
              </a:rPr>
              <a:t>de seguimiento</a:t>
            </a:r>
            <a:endParaRPr lang="es-ES_tradnl" noProof="0" dirty="0" smtClean="0">
              <a:solidFill>
                <a:schemeClr val="bg2">
                  <a:lumMod val="20000"/>
                  <a:lumOff val="80000"/>
                </a:schemeClr>
              </a:solidFill>
            </a:endParaRPr>
          </a:p>
          <a:p>
            <a:pPr marL="342900" indent="-342900" eaLnBrk="1" hangingPunct="1">
              <a:lnSpc>
                <a:spcPct val="100000"/>
              </a:lnSpc>
              <a:buSzPct val="100000"/>
              <a:buFont typeface="Verdana" pitchFamily="34" charset="0"/>
              <a:buAutoNum type="arabicPeriod"/>
            </a:pPr>
            <a:r>
              <a:rPr lang="es-ES_tradnl" b="1" noProof="0" dirty="0" smtClean="0"/>
              <a:t>Clasificación y análisis de imágenes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Evaluación de la exactitud</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Limitaciones en el uso de datos satelitales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840125"/>
          </a:xfrm>
        </p:spPr>
        <p:txBody>
          <a:bodyPr/>
          <a:lstStyle/>
          <a:p>
            <a:pPr eaLnBrk="1" hangingPunct="1">
              <a:defRPr/>
            </a:pPr>
            <a:r>
              <a:rPr lang="es-ES_tradnl" sz="2800" noProof="0" dirty="0" smtClean="0"/>
              <a:t>Procesamiento de los datos satelitales</a:t>
            </a:r>
          </a:p>
        </p:txBody>
      </p:sp>
      <p:sp>
        <p:nvSpPr>
          <p:cNvPr id="53252" name="Tijdelijke aanduiding voor tekst 2"/>
          <p:cNvSpPr>
            <a:spLocks noGrp="1"/>
          </p:cNvSpPr>
          <p:nvPr>
            <p:ph type="body" sz="quarter" idx="10"/>
          </p:nvPr>
        </p:nvSpPr>
        <p:spPr>
          <a:xfrm>
            <a:off x="288758" y="1225083"/>
            <a:ext cx="8610953" cy="4694454"/>
          </a:xfrm>
        </p:spPr>
        <p:txBody>
          <a:bodyPr/>
          <a:lstStyle/>
          <a:p>
            <a:pPr eaLnBrk="1" hangingPunct="1"/>
            <a:r>
              <a:rPr lang="es-ES_tradnl" sz="1800" noProof="0" dirty="0" smtClean="0"/>
              <a:t>Correcciones geométricas: </a:t>
            </a:r>
          </a:p>
          <a:p>
            <a:pPr lvl="1" eaLnBrk="1" hangingPunct="1">
              <a:buFont typeface="Arial" charset="0"/>
              <a:buChar char="•"/>
            </a:pPr>
            <a:r>
              <a:rPr lang="es-ES_tradnl" sz="1800" noProof="0" dirty="0" smtClean="0"/>
              <a:t>El error de ubicación debe ser &lt;1 píxel; </a:t>
            </a:r>
            <a:r>
              <a:rPr lang="es-ES_tradnl" sz="1800" dirty="0"/>
              <a:t>se pueden utilizar los </a:t>
            </a:r>
            <a:r>
              <a:rPr lang="es-ES_tradnl" sz="1800" noProof="0" dirty="0" smtClean="0"/>
              <a:t>conjuntos de datos de referencia (p. ej., de la </a:t>
            </a:r>
            <a:r>
              <a:rPr lang="es-ES_tradnl" sz="1800" dirty="0" smtClean="0"/>
              <a:t>Encuesta </a:t>
            </a:r>
            <a:r>
              <a:rPr lang="es-ES_tradnl" sz="1800" dirty="0"/>
              <a:t>Terrestre Mundial </a:t>
            </a:r>
            <a:r>
              <a:rPr lang="es-ES_tradnl" sz="1800" dirty="0" smtClean="0"/>
              <a:t>[GLS]</a:t>
            </a:r>
            <a:r>
              <a:rPr lang="es-ES_tradnl" sz="1800" noProof="0" dirty="0" smtClean="0"/>
              <a:t>) como alterativa a los puntos de control terrestre (GCP) o al registro de imagen a imagen.</a:t>
            </a:r>
          </a:p>
          <a:p>
            <a:pPr eaLnBrk="1" hangingPunct="1"/>
            <a:r>
              <a:rPr lang="es-ES_tradnl" sz="1800" noProof="0" dirty="0" smtClean="0"/>
              <a:t>Enmascaramiento de nubes y sombras de nubes:</a:t>
            </a:r>
          </a:p>
          <a:p>
            <a:pPr lvl="1" eaLnBrk="1" hangingPunct="1">
              <a:buFont typeface="Arial" charset="0"/>
              <a:buChar char="•"/>
            </a:pPr>
            <a:r>
              <a:rPr lang="es-ES_tradnl" sz="1800" noProof="0" dirty="0" smtClean="0"/>
              <a:t>Métodos automatizados o visuales para </a:t>
            </a:r>
            <a:r>
              <a:rPr lang="es-ES_tradnl" sz="1800" dirty="0" smtClean="0"/>
              <a:t>garantizar que la </a:t>
            </a:r>
            <a:r>
              <a:rPr lang="es-ES_tradnl" sz="1800" noProof="0" dirty="0" smtClean="0"/>
              <a:t>interpretación de las imágenes sea significativa.</a:t>
            </a:r>
          </a:p>
          <a:p>
            <a:pPr eaLnBrk="1" hangingPunct="1"/>
            <a:r>
              <a:rPr lang="es-ES_tradnl" sz="1800" noProof="0" dirty="0" smtClean="0"/>
              <a:t>Correcciones radiométricas: </a:t>
            </a:r>
          </a:p>
          <a:p>
            <a:pPr lvl="1" eaLnBrk="1" hangingPunct="1">
              <a:buFont typeface="Arial" charset="0"/>
              <a:buChar char="•"/>
            </a:pPr>
            <a:r>
              <a:rPr lang="es-ES_tradnl" sz="1800" noProof="0" dirty="0" smtClean="0"/>
              <a:t>Dependen del método </a:t>
            </a:r>
            <a:r>
              <a:rPr lang="es-ES_tradnl" sz="1800" dirty="0" smtClean="0"/>
              <a:t>utilizado para la </a:t>
            </a:r>
            <a:r>
              <a:rPr lang="es-ES_tradnl" sz="1800" noProof="0" dirty="0" smtClean="0"/>
              <a:t>interpretación de las imágenes, no son necesarias en la interpretación visual de una escena única pero son fundamentales en el análisis multitemporal automatizado.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43209" y="133710"/>
            <a:ext cx="8621391" cy="828316"/>
          </a:xfrm>
        </p:spPr>
        <p:txBody>
          <a:bodyPr/>
          <a:lstStyle/>
          <a:p>
            <a:pPr eaLnBrk="1" hangingPunct="1">
              <a:lnSpc>
                <a:spcPts val="3000"/>
              </a:lnSpc>
              <a:defRPr/>
            </a:pPr>
            <a:r>
              <a:rPr lang="es-ES_tradnl" sz="2000" noProof="0" dirty="0" smtClean="0"/>
              <a:t>Corrección geométrica: ejemplo del uso del conjunto de datos de GLS para el corregistro de imagen a imagen</a:t>
            </a:r>
          </a:p>
        </p:txBody>
      </p:sp>
      <p:pic>
        <p:nvPicPr>
          <p:cNvPr id="55300" name="Picture 4" descr="figure3__sample_units_on_landsat_scene"/>
          <p:cNvPicPr>
            <a:picLocks noChangeAspect="1" noChangeArrowheads="1"/>
          </p:cNvPicPr>
          <p:nvPr/>
        </p:nvPicPr>
        <p:blipFill>
          <a:blip r:embed="rId3"/>
          <a:srcRect/>
          <a:stretch>
            <a:fillRect/>
          </a:stretch>
        </p:blipFill>
        <p:spPr bwMode="auto">
          <a:xfrm>
            <a:off x="225425" y="1177925"/>
            <a:ext cx="4149725" cy="4445000"/>
          </a:xfrm>
          <a:prstGeom prst="rect">
            <a:avLst/>
          </a:prstGeom>
          <a:noFill/>
          <a:ln w="9525">
            <a:noFill/>
            <a:miter lim="800000"/>
            <a:headEnd/>
            <a:tailEnd/>
          </a:ln>
        </p:spPr>
      </p:pic>
      <p:sp>
        <p:nvSpPr>
          <p:cNvPr id="55301" name="Text Box 5"/>
          <p:cNvSpPr txBox="1">
            <a:spLocks noChangeArrowheads="1"/>
          </p:cNvSpPr>
          <p:nvPr/>
        </p:nvSpPr>
        <p:spPr bwMode="auto">
          <a:xfrm>
            <a:off x="1441450" y="5295900"/>
            <a:ext cx="2006600" cy="307975"/>
          </a:xfrm>
          <a:prstGeom prst="rect">
            <a:avLst/>
          </a:prstGeom>
          <a:noFill/>
          <a:ln w="9525">
            <a:noFill/>
            <a:miter lim="800000"/>
            <a:headEnd/>
            <a:tailEnd/>
          </a:ln>
        </p:spPr>
        <p:txBody>
          <a:bodyPr>
            <a:spAutoFit/>
          </a:bodyPr>
          <a:lstStyle/>
          <a:p>
            <a:pPr eaLnBrk="0" hangingPunct="0">
              <a:spcBef>
                <a:spcPct val="50000"/>
              </a:spcBef>
            </a:pPr>
            <a:r>
              <a:rPr lang="en-US" sz="1400" dirty="0" smtClean="0">
                <a:solidFill>
                  <a:schemeClr val="bg2"/>
                </a:solidFill>
                <a:latin typeface="Verdana" pitchFamily="34" charset="0"/>
              </a:rPr>
              <a:t>Imagen de </a:t>
            </a:r>
            <a:r>
              <a:rPr lang="en-US" sz="1400" dirty="0">
                <a:solidFill>
                  <a:schemeClr val="bg2"/>
                </a:solidFill>
                <a:latin typeface="Verdana" pitchFamily="34" charset="0"/>
              </a:rPr>
              <a:t>Landsat</a:t>
            </a:r>
          </a:p>
        </p:txBody>
      </p:sp>
      <p:sp>
        <p:nvSpPr>
          <p:cNvPr id="55302" name="Text Box 6"/>
          <p:cNvSpPr txBox="1">
            <a:spLocks noChangeArrowheads="1"/>
          </p:cNvSpPr>
          <p:nvPr/>
        </p:nvSpPr>
        <p:spPr bwMode="auto">
          <a:xfrm>
            <a:off x="4144963" y="5280025"/>
            <a:ext cx="4719637"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rPr>
              <a:t>Centrado a 25°S, 48</a:t>
            </a:r>
            <a:r>
              <a:rPr lang="en-US" sz="1400" dirty="0" smtClean="0">
                <a:solidFill>
                  <a:schemeClr val="bg2"/>
                </a:solidFill>
                <a:latin typeface="Verdana" pitchFamily="34" charset="0"/>
              </a:rPr>
              <a:t>° O: </a:t>
            </a:r>
            <a:r>
              <a:rPr lang="en-US" sz="1400" dirty="0">
                <a:solidFill>
                  <a:schemeClr val="bg2"/>
                </a:solidFill>
                <a:latin typeface="Verdana" pitchFamily="34" charset="0"/>
              </a:rPr>
              <a:t>Cananéia, Brasil</a:t>
            </a:r>
            <a:endParaRPr lang="es-ES" sz="1400" dirty="0">
              <a:solidFill>
                <a:schemeClr val="bg2"/>
              </a:solidFill>
              <a:latin typeface="Verdana" pitchFamily="34" charset="0"/>
              <a:ea typeface="ＭＳ Ｐゴシック" pitchFamily="34" charset="-128"/>
            </a:endParaRPr>
          </a:p>
        </p:txBody>
      </p:sp>
      <p:pic>
        <p:nvPicPr>
          <p:cNvPr id="55303" name="Picture 8" descr="S25_W048_a"/>
          <p:cNvPicPr>
            <a:picLocks noChangeAspect="1" noChangeArrowheads="1"/>
          </p:cNvPicPr>
          <p:nvPr/>
        </p:nvPicPr>
        <p:blipFill>
          <a:blip r:embed="rId4"/>
          <a:srcRect/>
          <a:stretch>
            <a:fillRect/>
          </a:stretch>
        </p:blipFill>
        <p:spPr bwMode="auto">
          <a:xfrm>
            <a:off x="4586288" y="1123950"/>
            <a:ext cx="2784475" cy="3011488"/>
          </a:xfrm>
          <a:prstGeom prst="rect">
            <a:avLst/>
          </a:prstGeom>
          <a:noFill/>
          <a:ln w="9525">
            <a:solidFill>
              <a:schemeClr val="tx1"/>
            </a:solidFill>
            <a:miter lim="800000"/>
            <a:headEnd/>
            <a:tailEnd/>
          </a:ln>
        </p:spPr>
      </p:pic>
      <p:sp>
        <p:nvSpPr>
          <p:cNvPr id="55304" name="Text Box 9"/>
          <p:cNvSpPr txBox="1">
            <a:spLocks noChangeArrowheads="1"/>
          </p:cNvSpPr>
          <p:nvPr/>
        </p:nvSpPr>
        <p:spPr bwMode="auto">
          <a:xfrm>
            <a:off x="7259638" y="1077913"/>
            <a:ext cx="1417637"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rPr>
              <a:t>09.09.1990</a:t>
            </a:r>
          </a:p>
        </p:txBody>
      </p:sp>
      <p:sp>
        <p:nvSpPr>
          <p:cNvPr id="55305" name="Line 10"/>
          <p:cNvSpPr>
            <a:spLocks noChangeShapeType="1"/>
          </p:cNvSpPr>
          <p:nvPr/>
        </p:nvSpPr>
        <p:spPr bwMode="auto">
          <a:xfrm flipV="1">
            <a:off x="2968625" y="1428750"/>
            <a:ext cx="1477963" cy="2667000"/>
          </a:xfrm>
          <a:prstGeom prst="line">
            <a:avLst/>
          </a:prstGeom>
          <a:noFill/>
          <a:ln w="25400">
            <a:solidFill>
              <a:schemeClr val="tx1"/>
            </a:solidFill>
            <a:round/>
            <a:headEnd/>
            <a:tailEnd/>
          </a:ln>
        </p:spPr>
        <p:txBody>
          <a:bodyPr wrap="none"/>
          <a:lstStyle/>
          <a:p>
            <a:endParaRPr lang="en-US" dirty="0"/>
          </a:p>
        </p:txBody>
      </p:sp>
      <p:sp>
        <p:nvSpPr>
          <p:cNvPr id="55306" name="Line 11"/>
          <p:cNvSpPr>
            <a:spLocks noChangeShapeType="1"/>
          </p:cNvSpPr>
          <p:nvPr/>
        </p:nvSpPr>
        <p:spPr bwMode="auto">
          <a:xfrm>
            <a:off x="2968625" y="4552950"/>
            <a:ext cx="1617663" cy="304800"/>
          </a:xfrm>
          <a:prstGeom prst="line">
            <a:avLst/>
          </a:prstGeom>
          <a:noFill/>
          <a:ln w="25400">
            <a:solidFill>
              <a:schemeClr val="tx1"/>
            </a:solidFill>
            <a:round/>
            <a:headEnd/>
            <a:tailEnd/>
          </a:ln>
        </p:spPr>
        <p:txBody>
          <a:bodyPr wrap="none"/>
          <a:lstStyle/>
          <a:p>
            <a:endParaRPr lang="en-US" dirty="0"/>
          </a:p>
        </p:txBody>
      </p:sp>
      <p:pic>
        <p:nvPicPr>
          <p:cNvPr id="55307" name="Picture 13" descr="S25_W048_b"/>
          <p:cNvPicPr>
            <a:picLocks noChangeAspect="1" noChangeArrowheads="1"/>
          </p:cNvPicPr>
          <p:nvPr/>
        </p:nvPicPr>
        <p:blipFill>
          <a:blip r:embed="rId5"/>
          <a:srcRect/>
          <a:stretch>
            <a:fillRect/>
          </a:stretch>
        </p:blipFill>
        <p:spPr bwMode="auto">
          <a:xfrm>
            <a:off x="4862513" y="1625600"/>
            <a:ext cx="2784475" cy="3003550"/>
          </a:xfrm>
          <a:prstGeom prst="rect">
            <a:avLst/>
          </a:prstGeom>
          <a:noFill/>
          <a:ln w="9525">
            <a:solidFill>
              <a:schemeClr val="tx1"/>
            </a:solidFill>
            <a:miter lim="800000"/>
            <a:headEnd/>
            <a:tailEnd/>
          </a:ln>
        </p:spPr>
      </p:pic>
      <p:sp>
        <p:nvSpPr>
          <p:cNvPr id="55308" name="Text Box 14"/>
          <p:cNvSpPr txBox="1">
            <a:spLocks noChangeArrowheads="1"/>
          </p:cNvSpPr>
          <p:nvPr/>
        </p:nvSpPr>
        <p:spPr bwMode="auto">
          <a:xfrm>
            <a:off x="7534275" y="1657350"/>
            <a:ext cx="1303338"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rPr>
              <a:t>26.09.1999</a:t>
            </a:r>
          </a:p>
        </p:txBody>
      </p:sp>
      <p:pic>
        <p:nvPicPr>
          <p:cNvPr id="55309" name="Picture 16" descr="S25_W048_d"/>
          <p:cNvPicPr>
            <a:picLocks noChangeAspect="1" noChangeArrowheads="1"/>
          </p:cNvPicPr>
          <p:nvPr/>
        </p:nvPicPr>
        <p:blipFill>
          <a:blip r:embed="rId6"/>
          <a:srcRect/>
          <a:stretch>
            <a:fillRect/>
          </a:stretch>
        </p:blipFill>
        <p:spPr bwMode="auto">
          <a:xfrm>
            <a:off x="5164138" y="2266950"/>
            <a:ext cx="2776537" cy="3019425"/>
          </a:xfrm>
          <a:prstGeom prst="rect">
            <a:avLst/>
          </a:prstGeom>
          <a:noFill/>
          <a:ln w="9525">
            <a:solidFill>
              <a:schemeClr val="tx1"/>
            </a:solidFill>
            <a:miter lim="800000"/>
            <a:headEnd/>
            <a:tailEnd/>
          </a:ln>
        </p:spPr>
      </p:pic>
      <p:sp>
        <p:nvSpPr>
          <p:cNvPr id="55310" name="Text Box 17"/>
          <p:cNvSpPr txBox="1">
            <a:spLocks noChangeArrowheads="1"/>
          </p:cNvSpPr>
          <p:nvPr/>
        </p:nvSpPr>
        <p:spPr bwMode="auto">
          <a:xfrm>
            <a:off x="7891463" y="2282825"/>
            <a:ext cx="1252537" cy="30480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chemeClr val="bg2"/>
                </a:solidFill>
                <a:latin typeface="Verdana" pitchFamily="34" charset="0"/>
              </a:rPr>
              <a:t>04.02.2010</a:t>
            </a:r>
          </a:p>
        </p:txBody>
      </p:sp>
      <p:sp>
        <p:nvSpPr>
          <p:cNvPr id="55311" name="Rectangle 2"/>
          <p:cNvSpPr>
            <a:spLocks noChangeArrowheads="1"/>
          </p:cNvSpPr>
          <p:nvPr/>
        </p:nvSpPr>
        <p:spPr bwMode="auto">
          <a:xfrm>
            <a:off x="4144963" y="5660431"/>
            <a:ext cx="4719638" cy="369332"/>
          </a:xfrm>
          <a:prstGeom prst="rect">
            <a:avLst/>
          </a:prstGeom>
          <a:noFill/>
          <a:ln w="9525">
            <a:noFill/>
            <a:miter lim="800000"/>
            <a:headEnd/>
            <a:tailEnd/>
          </a:ln>
        </p:spPr>
        <p:txBody>
          <a:bodyPr wrap="square">
            <a:spAutoFit/>
          </a:bodyPr>
          <a:lstStyle/>
          <a:p>
            <a:r>
              <a:rPr dirty="0" smtClean="0"/>
              <a:t>Fuente: USGS</a:t>
            </a:r>
            <a:r>
              <a:rPr lang="en-US" dirty="0" smtClean="0"/>
              <a:t>,</a:t>
            </a:r>
            <a:r>
              <a:rPr dirty="0" smtClean="0"/>
              <a:t> 2015, conjunto de datos de GLS.</a:t>
            </a:r>
            <a:endParaRPr lang="es-E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52425" y="134471"/>
            <a:ext cx="8621391" cy="719618"/>
          </a:xfrm>
        </p:spPr>
        <p:txBody>
          <a:bodyPr/>
          <a:lstStyle/>
          <a:p>
            <a:pPr eaLnBrk="1" hangingPunct="1">
              <a:lnSpc>
                <a:spcPts val="3000"/>
              </a:lnSpc>
              <a:defRPr/>
            </a:pPr>
            <a:r>
              <a:rPr lang="es-ES_tradnl" sz="1600" noProof="0" dirty="0" smtClean="0"/>
              <a:t>Corrección radiométrica y atmosférica: Ejemplo de la cadena de preprocesamiento automatizado del Centro Común de Investigación de la CE</a:t>
            </a:r>
          </a:p>
        </p:txBody>
      </p:sp>
      <p:sp>
        <p:nvSpPr>
          <p:cNvPr id="57348" name="Text Box 2"/>
          <p:cNvSpPr txBox="1">
            <a:spLocks noChangeArrowheads="1"/>
          </p:cNvSpPr>
          <p:nvPr/>
        </p:nvSpPr>
        <p:spPr bwMode="auto">
          <a:xfrm>
            <a:off x="3717925" y="813408"/>
            <a:ext cx="1354138"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rPr>
              <a:t>Máscara forestal</a:t>
            </a:r>
            <a:endParaRPr lang="es-ES" altLang="en-US" sz="1200" b="1" dirty="0">
              <a:latin typeface="Arial" charset="0"/>
              <a:ea typeface="ＭＳ Ｐゴシック" pitchFamily="34" charset="-128"/>
            </a:endParaRPr>
          </a:p>
        </p:txBody>
      </p:sp>
      <p:sp>
        <p:nvSpPr>
          <p:cNvPr id="57349" name="Text Box 3"/>
          <p:cNvSpPr txBox="1">
            <a:spLocks noChangeArrowheads="1"/>
          </p:cNvSpPr>
          <p:nvPr/>
        </p:nvSpPr>
        <p:spPr bwMode="auto">
          <a:xfrm>
            <a:off x="5311775" y="954088"/>
            <a:ext cx="1257300"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rPr>
              <a:t>Normalizado</a:t>
            </a:r>
          </a:p>
        </p:txBody>
      </p:sp>
      <p:pic>
        <p:nvPicPr>
          <p:cNvPr id="57350" name="Picture 6"/>
          <p:cNvPicPr>
            <a:picLocks noChangeAspect="1" noChangeArrowheads="1"/>
          </p:cNvPicPr>
          <p:nvPr/>
        </p:nvPicPr>
        <p:blipFill>
          <a:blip r:embed="rId3"/>
          <a:srcRect/>
          <a:stretch>
            <a:fillRect/>
          </a:stretch>
        </p:blipFill>
        <p:spPr bwMode="auto">
          <a:xfrm>
            <a:off x="6743700" y="2487613"/>
            <a:ext cx="1828800" cy="1814512"/>
          </a:xfrm>
          <a:prstGeom prst="rect">
            <a:avLst/>
          </a:prstGeom>
          <a:noFill/>
          <a:ln w="9525">
            <a:noFill/>
            <a:miter lim="800000"/>
            <a:headEnd/>
            <a:tailEnd/>
          </a:ln>
        </p:spPr>
      </p:pic>
      <p:pic>
        <p:nvPicPr>
          <p:cNvPr id="57351" name="Picture 7"/>
          <p:cNvPicPr>
            <a:picLocks noChangeAspect="1" noChangeArrowheads="1"/>
          </p:cNvPicPr>
          <p:nvPr/>
        </p:nvPicPr>
        <p:blipFill>
          <a:blip r:embed="rId4"/>
          <a:srcRect/>
          <a:stretch>
            <a:fillRect/>
          </a:stretch>
        </p:blipFill>
        <p:spPr bwMode="auto">
          <a:xfrm>
            <a:off x="3717925" y="1228725"/>
            <a:ext cx="1311275" cy="1249363"/>
          </a:xfrm>
          <a:prstGeom prst="rect">
            <a:avLst/>
          </a:prstGeom>
          <a:noFill/>
          <a:ln w="9525">
            <a:noFill/>
            <a:miter lim="800000"/>
            <a:headEnd/>
            <a:tailEnd/>
          </a:ln>
        </p:spPr>
      </p:pic>
      <p:pic>
        <p:nvPicPr>
          <p:cNvPr id="57352" name="Picture 8"/>
          <p:cNvPicPr>
            <a:picLocks noChangeAspect="1" noChangeArrowheads="1"/>
          </p:cNvPicPr>
          <p:nvPr/>
        </p:nvPicPr>
        <p:blipFill>
          <a:blip r:embed="rId5"/>
          <a:srcRect/>
          <a:stretch>
            <a:fillRect/>
          </a:stretch>
        </p:blipFill>
        <p:spPr bwMode="auto">
          <a:xfrm>
            <a:off x="469900" y="1228725"/>
            <a:ext cx="1354138" cy="1250950"/>
          </a:xfrm>
          <a:prstGeom prst="rect">
            <a:avLst/>
          </a:prstGeom>
          <a:noFill/>
          <a:ln w="9525">
            <a:noFill/>
            <a:miter lim="800000"/>
            <a:headEnd/>
            <a:tailEnd/>
          </a:ln>
        </p:spPr>
      </p:pic>
      <p:pic>
        <p:nvPicPr>
          <p:cNvPr id="57353" name="Picture 9"/>
          <p:cNvPicPr>
            <a:picLocks noChangeAspect="1" noChangeArrowheads="1"/>
          </p:cNvPicPr>
          <p:nvPr/>
        </p:nvPicPr>
        <p:blipFill>
          <a:blip r:embed="rId6"/>
          <a:srcRect/>
          <a:stretch>
            <a:fillRect/>
          </a:stretch>
        </p:blipFill>
        <p:spPr bwMode="auto">
          <a:xfrm>
            <a:off x="2111375" y="1228725"/>
            <a:ext cx="1320800" cy="1250950"/>
          </a:xfrm>
          <a:prstGeom prst="rect">
            <a:avLst/>
          </a:prstGeom>
          <a:noFill/>
          <a:ln w="9525">
            <a:noFill/>
            <a:miter lim="800000"/>
            <a:headEnd/>
            <a:tailEnd/>
          </a:ln>
        </p:spPr>
      </p:pic>
      <p:pic>
        <p:nvPicPr>
          <p:cNvPr id="57354" name="Picture 10"/>
          <p:cNvPicPr>
            <a:picLocks noChangeAspect="1" noChangeArrowheads="1"/>
          </p:cNvPicPr>
          <p:nvPr/>
        </p:nvPicPr>
        <p:blipFill>
          <a:blip r:embed="rId7"/>
          <a:srcRect/>
          <a:stretch>
            <a:fillRect/>
          </a:stretch>
        </p:blipFill>
        <p:spPr bwMode="auto">
          <a:xfrm>
            <a:off x="5311775" y="1228725"/>
            <a:ext cx="1309688" cy="1239838"/>
          </a:xfrm>
          <a:prstGeom prst="rect">
            <a:avLst/>
          </a:prstGeom>
          <a:noFill/>
          <a:ln w="9525">
            <a:noFill/>
            <a:miter lim="800000"/>
            <a:headEnd/>
            <a:tailEnd/>
          </a:ln>
        </p:spPr>
      </p:pic>
      <p:pic>
        <p:nvPicPr>
          <p:cNvPr id="57355" name="Picture 11"/>
          <p:cNvPicPr>
            <a:picLocks noChangeAspect="1" noChangeArrowheads="1"/>
          </p:cNvPicPr>
          <p:nvPr/>
        </p:nvPicPr>
        <p:blipFill>
          <a:blip r:embed="rId8"/>
          <a:srcRect/>
          <a:stretch>
            <a:fillRect/>
          </a:stretch>
        </p:blipFill>
        <p:spPr bwMode="auto">
          <a:xfrm>
            <a:off x="469900" y="4354513"/>
            <a:ext cx="1330325" cy="1319212"/>
          </a:xfrm>
          <a:prstGeom prst="rect">
            <a:avLst/>
          </a:prstGeom>
          <a:noFill/>
          <a:ln w="9525">
            <a:noFill/>
            <a:miter lim="800000"/>
            <a:headEnd/>
            <a:tailEnd/>
          </a:ln>
        </p:spPr>
      </p:pic>
      <p:pic>
        <p:nvPicPr>
          <p:cNvPr id="57356" name="Picture 12"/>
          <p:cNvPicPr>
            <a:picLocks noChangeAspect="1" noChangeArrowheads="1"/>
          </p:cNvPicPr>
          <p:nvPr/>
        </p:nvPicPr>
        <p:blipFill>
          <a:blip r:embed="rId9"/>
          <a:srcRect/>
          <a:stretch>
            <a:fillRect/>
          </a:stretch>
        </p:blipFill>
        <p:spPr bwMode="auto">
          <a:xfrm>
            <a:off x="3705225" y="4346575"/>
            <a:ext cx="1322388" cy="1312863"/>
          </a:xfrm>
          <a:prstGeom prst="rect">
            <a:avLst/>
          </a:prstGeom>
          <a:noFill/>
          <a:ln w="9525">
            <a:noFill/>
            <a:miter lim="800000"/>
            <a:headEnd/>
            <a:tailEnd/>
          </a:ln>
        </p:spPr>
      </p:pic>
      <p:pic>
        <p:nvPicPr>
          <p:cNvPr id="57357" name="Picture 13"/>
          <p:cNvPicPr>
            <a:picLocks noChangeAspect="1" noChangeArrowheads="1"/>
          </p:cNvPicPr>
          <p:nvPr/>
        </p:nvPicPr>
        <p:blipFill>
          <a:blip r:embed="rId10"/>
          <a:srcRect/>
          <a:stretch>
            <a:fillRect/>
          </a:stretch>
        </p:blipFill>
        <p:spPr bwMode="auto">
          <a:xfrm>
            <a:off x="5305425" y="4354513"/>
            <a:ext cx="1316038" cy="1301750"/>
          </a:xfrm>
          <a:prstGeom prst="rect">
            <a:avLst/>
          </a:prstGeom>
          <a:noFill/>
          <a:ln w="9525">
            <a:noFill/>
            <a:miter lim="800000"/>
            <a:headEnd/>
            <a:tailEnd/>
          </a:ln>
        </p:spPr>
      </p:pic>
      <p:sp>
        <p:nvSpPr>
          <p:cNvPr id="28" name="AutoShape 17"/>
          <p:cNvSpPr>
            <a:spLocks noChangeArrowheads="1"/>
          </p:cNvSpPr>
          <p:nvPr/>
        </p:nvSpPr>
        <p:spPr bwMode="auto">
          <a:xfrm rot="19274435">
            <a:off x="6259513" y="2473325"/>
            <a:ext cx="304800" cy="652463"/>
          </a:xfrm>
          <a:prstGeom prst="downArrow">
            <a:avLst>
              <a:gd name="adj1" fmla="val 31480"/>
              <a:gd name="adj2" fmla="val 57204"/>
            </a:avLst>
          </a:prstGeom>
          <a:solidFill>
            <a:schemeClr val="accent6"/>
          </a:solidFill>
          <a:ln w="9525">
            <a:solidFill>
              <a:schemeClr val="tx1"/>
            </a:solidFill>
            <a:miter lim="800000"/>
            <a:headEnd/>
            <a:tailEnd/>
          </a:ln>
        </p:spPr>
        <p:txBody>
          <a:bodyPr vert="eaVert" wrap="none" anchor="ctr"/>
          <a:lstStyle/>
          <a:p>
            <a:pPr>
              <a:defRPr/>
            </a:pPr>
            <a:endParaRPr lang="en-US" dirty="0"/>
          </a:p>
        </p:txBody>
      </p:sp>
      <p:sp>
        <p:nvSpPr>
          <p:cNvPr id="57359" name="Text Box 22"/>
          <p:cNvSpPr txBox="1">
            <a:spLocks noChangeArrowheads="1"/>
          </p:cNvSpPr>
          <p:nvPr/>
        </p:nvSpPr>
        <p:spPr bwMode="auto">
          <a:xfrm>
            <a:off x="6980238" y="4324350"/>
            <a:ext cx="1355725" cy="646113"/>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rPr>
              <a:t>Segmentación y clasificación</a:t>
            </a:r>
            <a:endParaRPr lang="es-ES" altLang="en-US" sz="1200" b="1" dirty="0">
              <a:latin typeface="Arial" charset="0"/>
              <a:ea typeface="ＭＳ Ｐゴシック" pitchFamily="34" charset="-128"/>
            </a:endParaRPr>
          </a:p>
        </p:txBody>
      </p:sp>
      <p:sp>
        <p:nvSpPr>
          <p:cNvPr id="57360" name="Text Box 23"/>
          <p:cNvSpPr txBox="1">
            <a:spLocks noChangeArrowheads="1"/>
          </p:cNvSpPr>
          <p:nvPr/>
        </p:nvSpPr>
        <p:spPr bwMode="auto">
          <a:xfrm>
            <a:off x="2105025" y="954088"/>
            <a:ext cx="1344613"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rPr>
              <a:t>Sin bruma</a:t>
            </a:r>
          </a:p>
        </p:txBody>
      </p:sp>
      <p:sp>
        <p:nvSpPr>
          <p:cNvPr id="57361" name="Text Box 24"/>
          <p:cNvSpPr txBox="1">
            <a:spLocks noChangeArrowheads="1"/>
          </p:cNvSpPr>
          <p:nvPr/>
        </p:nvSpPr>
        <p:spPr bwMode="auto">
          <a:xfrm>
            <a:off x="446088" y="954088"/>
            <a:ext cx="1373187" cy="276225"/>
          </a:xfrm>
          <a:prstGeom prst="rect">
            <a:avLst/>
          </a:prstGeom>
          <a:noFill/>
          <a:ln w="9525">
            <a:noFill/>
            <a:miter lim="800000"/>
            <a:headEnd/>
            <a:tailEnd/>
          </a:ln>
        </p:spPr>
        <p:txBody>
          <a:bodyPr lIns="91435" tIns="45718" rIns="91435" bIns="45718">
            <a:spAutoFit/>
          </a:bodyPr>
          <a:lstStyle/>
          <a:p>
            <a:pPr algn="ctr">
              <a:spcBef>
                <a:spcPct val="50000"/>
              </a:spcBef>
            </a:pPr>
            <a:r>
              <a:rPr lang="en-US" altLang="en-US" sz="1200" b="1" dirty="0">
                <a:latin typeface="Arial" charset="0"/>
              </a:rPr>
              <a:t> ETM calibrado</a:t>
            </a:r>
          </a:p>
        </p:txBody>
      </p:sp>
      <p:sp>
        <p:nvSpPr>
          <p:cNvPr id="57362" name="Rectangle 25"/>
          <p:cNvSpPr>
            <a:spLocks noChangeArrowheads="1"/>
          </p:cNvSpPr>
          <p:nvPr/>
        </p:nvSpPr>
        <p:spPr bwMode="auto">
          <a:xfrm>
            <a:off x="1782763" y="2990850"/>
            <a:ext cx="3289300" cy="771525"/>
          </a:xfrm>
          <a:prstGeom prst="rect">
            <a:avLst/>
          </a:prstGeom>
          <a:noFill/>
          <a:ln w="9525">
            <a:noFill/>
            <a:miter lim="800000"/>
            <a:headEnd/>
            <a:tailEnd/>
          </a:ln>
        </p:spPr>
        <p:txBody>
          <a:bodyPr lIns="91589" tIns="45044" rIns="91589" bIns="45044" anchor="ctr"/>
          <a:lstStyle/>
          <a:p>
            <a:pPr algn="ctr">
              <a:spcBef>
                <a:spcPct val="25000"/>
              </a:spcBef>
            </a:pPr>
            <a:r>
              <a:rPr lang="en-US" altLang="en-US" dirty="0">
                <a:solidFill>
                  <a:schemeClr val="bg2"/>
                </a:solidFill>
                <a:latin typeface="Verdana" pitchFamily="34" charset="0"/>
              </a:rPr>
              <a:t>Cadena de preprocesamiento </a:t>
            </a:r>
            <a:endParaRPr lang="es-ES" altLang="en-US" dirty="0">
              <a:solidFill>
                <a:schemeClr val="bg2"/>
              </a:solidFill>
              <a:latin typeface="Verdana" pitchFamily="34" charset="0"/>
              <a:ea typeface="ＭＳ Ｐゴシック" pitchFamily="34" charset="-128"/>
            </a:endParaRPr>
          </a:p>
          <a:p>
            <a:pPr algn="ctr">
              <a:spcBef>
                <a:spcPct val="25000"/>
              </a:spcBef>
            </a:pPr>
            <a:r>
              <a:rPr lang="en-US" altLang="en-US" dirty="0">
                <a:solidFill>
                  <a:schemeClr val="bg2"/>
                </a:solidFill>
                <a:latin typeface="Verdana" pitchFamily="34" charset="0"/>
              </a:rPr>
              <a:t>automatizado</a:t>
            </a:r>
            <a:endParaRPr lang="es-ES" altLang="en-US" dirty="0">
              <a:solidFill>
                <a:schemeClr val="bg2"/>
              </a:solidFill>
              <a:latin typeface="Verdana" pitchFamily="34" charset="0"/>
              <a:ea typeface="ＭＳ Ｐゴシック" pitchFamily="34" charset="-128"/>
            </a:endParaRPr>
          </a:p>
        </p:txBody>
      </p:sp>
      <p:sp>
        <p:nvSpPr>
          <p:cNvPr id="57363" name="TextBox 26"/>
          <p:cNvSpPr txBox="1">
            <a:spLocks noChangeArrowheads="1"/>
          </p:cNvSpPr>
          <p:nvPr/>
        </p:nvSpPr>
        <p:spPr bwMode="auto">
          <a:xfrm>
            <a:off x="352425" y="2457450"/>
            <a:ext cx="5676900" cy="384175"/>
          </a:xfrm>
          <a:prstGeom prst="rect">
            <a:avLst/>
          </a:prstGeom>
          <a:noFill/>
          <a:ln w="9525">
            <a:noFill/>
            <a:miter lim="800000"/>
            <a:headEnd/>
            <a:tailEnd/>
          </a:ln>
        </p:spPr>
        <p:txBody>
          <a:bodyPr>
            <a:spAutoFit/>
          </a:bodyPr>
          <a:lstStyle/>
          <a:p>
            <a:r>
              <a:rPr lang="en-US" altLang="en-US" sz="1900" b="1" dirty="0">
                <a:solidFill>
                  <a:schemeClr val="bg2"/>
                </a:solidFill>
                <a:latin typeface="Arial" charset="0"/>
              </a:rPr>
              <a:t> </a:t>
            </a:r>
            <a:r>
              <a:rPr lang="en-US" altLang="en-US" sz="1600" b="1" dirty="0">
                <a:solidFill>
                  <a:schemeClr val="bg2"/>
                </a:solidFill>
                <a:latin typeface="Arial" charset="0"/>
              </a:rPr>
              <a:t>Datos del año 2000 </a:t>
            </a:r>
            <a:r>
              <a:rPr lang="en-US" altLang="en-US" sz="1900" b="1" dirty="0">
                <a:solidFill>
                  <a:schemeClr val="bg2"/>
                </a:solidFill>
                <a:latin typeface="Arial" charset="0"/>
              </a:rPr>
              <a:t>&gt;&gt;&gt;&gt;&gt;&gt;&gt;&gt;&gt;&gt;&gt;&gt;&gt;&gt;&gt;&gt;&gt;&gt;&gt;&gt;&gt;&gt;&gt;&gt;</a:t>
            </a:r>
          </a:p>
        </p:txBody>
      </p:sp>
      <p:sp>
        <p:nvSpPr>
          <p:cNvPr id="57364" name="TextBox 27"/>
          <p:cNvSpPr txBox="1">
            <a:spLocks noChangeArrowheads="1"/>
          </p:cNvSpPr>
          <p:nvPr/>
        </p:nvSpPr>
        <p:spPr bwMode="auto">
          <a:xfrm>
            <a:off x="428625" y="3978275"/>
            <a:ext cx="5538788" cy="384175"/>
          </a:xfrm>
          <a:prstGeom prst="rect">
            <a:avLst/>
          </a:prstGeom>
          <a:noFill/>
          <a:ln w="9525">
            <a:noFill/>
            <a:miter lim="800000"/>
            <a:headEnd/>
            <a:tailEnd/>
          </a:ln>
        </p:spPr>
        <p:txBody>
          <a:bodyPr>
            <a:spAutoFit/>
          </a:bodyPr>
          <a:lstStyle/>
          <a:p>
            <a:r>
              <a:rPr lang="en-US" altLang="en-US" sz="1600" b="1" dirty="0">
                <a:solidFill>
                  <a:schemeClr val="bg2"/>
                </a:solidFill>
                <a:latin typeface="Arial" charset="0"/>
              </a:rPr>
              <a:t>Datos del año 2010 </a:t>
            </a:r>
            <a:r>
              <a:rPr lang="en-US" altLang="en-US" sz="1900" b="1" dirty="0">
                <a:solidFill>
                  <a:schemeClr val="bg2"/>
                </a:solidFill>
                <a:latin typeface="Arial" charset="0"/>
              </a:rPr>
              <a:t>&gt;&gt;&gt;&gt;&gt;&gt;&gt;&gt;&gt;&gt;&gt;&gt;&gt;&gt;&gt;&gt;&gt;&gt;&gt;&gt;&gt;&gt;&gt;&gt;</a:t>
            </a:r>
          </a:p>
        </p:txBody>
      </p:sp>
      <p:sp>
        <p:nvSpPr>
          <p:cNvPr id="40" name="AutoShape 17"/>
          <p:cNvSpPr>
            <a:spLocks noChangeArrowheads="1"/>
          </p:cNvSpPr>
          <p:nvPr/>
        </p:nvSpPr>
        <p:spPr bwMode="auto">
          <a:xfrm rot="13634847">
            <a:off x="6218238" y="3665537"/>
            <a:ext cx="304800" cy="650875"/>
          </a:xfrm>
          <a:prstGeom prst="downArrow">
            <a:avLst>
              <a:gd name="adj1" fmla="val 31480"/>
              <a:gd name="adj2" fmla="val 57204"/>
            </a:avLst>
          </a:prstGeom>
          <a:solidFill>
            <a:schemeClr val="accent6"/>
          </a:solidFill>
          <a:ln w="9525">
            <a:solidFill>
              <a:schemeClr val="tx1"/>
            </a:solidFill>
            <a:miter lim="800000"/>
            <a:headEnd/>
            <a:tailEnd/>
          </a:ln>
        </p:spPr>
        <p:txBody>
          <a:bodyPr vert="eaVert" wrap="none" anchor="ctr"/>
          <a:lstStyle/>
          <a:p>
            <a:pPr>
              <a:defRPr/>
            </a:pPr>
            <a:endParaRPr lang="en-US" dirty="0"/>
          </a:p>
        </p:txBody>
      </p:sp>
      <p:sp>
        <p:nvSpPr>
          <p:cNvPr id="57366" name="Text Box 8"/>
          <p:cNvSpPr txBox="1">
            <a:spLocks noChangeArrowheads="1"/>
          </p:cNvSpPr>
          <p:nvPr/>
        </p:nvSpPr>
        <p:spPr bwMode="auto">
          <a:xfrm>
            <a:off x="5743575" y="5675997"/>
            <a:ext cx="3267075" cy="366713"/>
          </a:xfrm>
          <a:prstGeom prst="rect">
            <a:avLst/>
          </a:prstGeom>
          <a:noFill/>
          <a:ln w="9525">
            <a:noFill/>
            <a:miter lim="800000"/>
            <a:headEnd/>
            <a:tailEnd/>
          </a:ln>
        </p:spPr>
        <p:txBody>
          <a:bodyPr>
            <a:spAutoFit/>
          </a:bodyPr>
          <a:lstStyle/>
          <a:p>
            <a:pPr algn="r"/>
            <a:r>
              <a:rPr lang="en-US" dirty="0" smtClean="0">
                <a:solidFill>
                  <a:schemeClr val="bg2"/>
                </a:solidFill>
              </a:rPr>
              <a:t>Fuente: Bodart</a:t>
            </a:r>
            <a:r>
              <a:rPr dirty="0" smtClean="0"/>
              <a:t> </a:t>
            </a:r>
            <a:r>
              <a:rPr lang="en-US" dirty="0" smtClean="0">
                <a:solidFill>
                  <a:schemeClr val="bg2"/>
                </a:solidFill>
              </a:rPr>
              <a:t>y otros, 2011</a:t>
            </a:r>
            <a:r>
              <a:rPr lang="en-US" dirty="0">
                <a:solidFill>
                  <a:schemeClr val="bg2"/>
                </a:solidFill>
              </a:rPr>
              <a:t>. </a:t>
            </a:r>
            <a:endParaRPr lang="es-ES" dirty="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144463"/>
            <a:ext cx="8442796" cy="840125"/>
          </a:xfrm>
        </p:spPr>
        <p:txBody>
          <a:bodyPr/>
          <a:lstStyle/>
          <a:p>
            <a:pPr eaLnBrk="1" hangingPunct="1">
              <a:defRPr/>
            </a:pPr>
            <a:r>
              <a:rPr lang="es-ES_tradnl" sz="2800" noProof="0" dirty="0" smtClean="0"/>
              <a:t>Análisis de los datos satelitales</a:t>
            </a:r>
          </a:p>
        </p:txBody>
      </p:sp>
      <p:sp>
        <p:nvSpPr>
          <p:cNvPr id="59396" name="Tijdelijke aanduiding voor tekst 2"/>
          <p:cNvSpPr>
            <a:spLocks noGrp="1"/>
          </p:cNvSpPr>
          <p:nvPr>
            <p:ph type="body" sz="quarter" idx="10"/>
          </p:nvPr>
        </p:nvSpPr>
        <p:spPr>
          <a:xfrm>
            <a:off x="173878" y="1130486"/>
            <a:ext cx="8813800" cy="4853219"/>
          </a:xfrm>
        </p:spPr>
        <p:txBody>
          <a:bodyPr/>
          <a:lstStyle/>
          <a:p>
            <a:pPr eaLnBrk="1" hangingPunct="1"/>
            <a:r>
              <a:rPr lang="es-ES_tradnl" sz="2000" noProof="0" dirty="0" smtClean="0"/>
              <a:t>La selección del método de interpretación de imágenes depende de los recursos disponibles.</a:t>
            </a:r>
          </a:p>
          <a:p>
            <a:pPr eaLnBrk="1" hangingPunct="1"/>
            <a:r>
              <a:rPr lang="es-ES_tradnl" sz="2000" noProof="0" dirty="0" smtClean="0"/>
              <a:t>Sea cual fuere el método que se ha seleccionado, los resultados deben poder ser repetidos por diferentes analistas.</a:t>
            </a:r>
          </a:p>
          <a:p>
            <a:pPr eaLnBrk="1" hangingPunct="1"/>
            <a:r>
              <a:rPr lang="es-ES_tradnl" sz="2000" noProof="0" dirty="0" smtClean="0"/>
              <a:t>Incluso en un proceso totalmente automatizado</a:t>
            </a:r>
            <a:r>
              <a:rPr lang="es-ES_tradnl" sz="2000" dirty="0"/>
              <a:t>, un analista familiarizado con la región </a:t>
            </a:r>
            <a:r>
              <a:rPr lang="es-ES_tradnl" sz="2000" noProof="0" dirty="0" smtClean="0"/>
              <a:t>debe realizar una inspección visual del resultado para garantizar una interpretación apropiada.</a:t>
            </a:r>
          </a:p>
          <a:p>
            <a:pPr eaLnBrk="1" hangingPunct="1"/>
            <a:r>
              <a:rPr lang="es-ES_tradnl" sz="2000" dirty="0" smtClean="0"/>
              <a:t>En </a:t>
            </a:r>
            <a:r>
              <a:rPr lang="es-ES_tradnl" sz="2000" dirty="0"/>
              <a:t>la próxima diapositiva se </a:t>
            </a:r>
            <a:r>
              <a:rPr lang="es-ES_tradnl" sz="2000" dirty="0" smtClean="0"/>
              <a:t>enumeran los </a:t>
            </a:r>
            <a:r>
              <a:rPr lang="es-ES_tradnl" sz="2000" noProof="0" dirty="0" smtClean="0"/>
              <a:t>principales tipos de métodos disponibles para los conjuntos de datos de resolución ~30 m (</a:t>
            </a:r>
            <a:r>
              <a:rPr lang="es-ES_tradnl" sz="2000" i="1" noProof="0" dirty="0" smtClean="0"/>
              <a:t>Sourcebook</a:t>
            </a:r>
            <a:r>
              <a:rPr lang="es-ES_tradnl" sz="2000" noProof="0" dirty="0" smtClean="0"/>
              <a:t> de GOFC-GOLD, 2013, cuadro 2.1.3), y </a:t>
            </a:r>
            <a:r>
              <a:rPr lang="es-ES_tradnl" sz="2000" dirty="0"/>
              <a:t>en las diapositivas </a:t>
            </a:r>
            <a:r>
              <a:rPr lang="es-ES_tradnl" sz="2000" dirty="0" smtClean="0"/>
              <a:t>siguientes se destacan algunos </a:t>
            </a:r>
            <a:r>
              <a:rPr lang="es-ES_tradnl" sz="2000" noProof="0" dirty="0" smtClean="0"/>
              <a:t>aspectos importantes de enfoques seleccionados.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384763" y="87721"/>
            <a:ext cx="8616362" cy="894412"/>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nSpc>
                <a:spcPct val="150000"/>
              </a:lnSpc>
              <a:spcAft>
                <a:spcPts val="0"/>
              </a:spcAft>
              <a:defRPr/>
            </a:pPr>
            <a:r>
              <a:rPr lang="en-US" sz="2000" dirty="0" smtClean="0"/>
              <a:t>Principales métodos de análisis para imágenes de resolución moderada (~30 m)</a:t>
            </a:r>
            <a:endParaRPr lang="es-ES" sz="2000" dirty="0"/>
          </a:p>
        </p:txBody>
      </p:sp>
      <p:pic>
        <p:nvPicPr>
          <p:cNvPr id="61444" name="Picture 3"/>
          <p:cNvPicPr>
            <a:picLocks noChangeAspect="1" noChangeArrowheads="1"/>
          </p:cNvPicPr>
          <p:nvPr/>
        </p:nvPicPr>
        <p:blipFill>
          <a:blip r:embed="rId3"/>
          <a:srcRect r="2176" b="4970"/>
          <a:stretch>
            <a:fillRect/>
          </a:stretch>
        </p:blipFill>
        <p:spPr bwMode="auto">
          <a:xfrm>
            <a:off x="103188" y="1063625"/>
            <a:ext cx="9015412" cy="4637088"/>
          </a:xfrm>
          <a:prstGeom prst="rect">
            <a:avLst/>
          </a:prstGeom>
          <a:noFill/>
          <a:ln w="9525">
            <a:noFill/>
            <a:miter lim="800000"/>
            <a:headEnd/>
            <a:tailEnd/>
          </a:ln>
        </p:spPr>
      </p:pic>
      <p:sp>
        <p:nvSpPr>
          <p:cNvPr id="2" name="TextBox 1"/>
          <p:cNvSpPr txBox="1"/>
          <p:nvPr/>
        </p:nvSpPr>
        <p:spPr>
          <a:xfrm>
            <a:off x="3895221" y="5700713"/>
            <a:ext cx="5105904" cy="323165"/>
          </a:xfrm>
          <a:prstGeom prst="rect">
            <a:avLst/>
          </a:prstGeom>
          <a:noFill/>
        </p:spPr>
        <p:txBody>
          <a:bodyPr wrap="square" rtlCol="0">
            <a:spAutoFit/>
          </a:bodyPr>
          <a:lstStyle/>
          <a:p>
            <a:pPr>
              <a:lnSpc>
                <a:spcPts val="1800"/>
              </a:lnSpc>
            </a:pPr>
            <a:r>
              <a:rPr dirty="0" smtClean="0"/>
              <a:t>Fuente: </a:t>
            </a:r>
            <a:r>
              <a:rPr lang="en-US" i="1" dirty="0" smtClean="0"/>
              <a:t>Sourcebook</a:t>
            </a:r>
            <a:r>
              <a:rPr lang="en-US" dirty="0" smtClean="0"/>
              <a:t>, </a:t>
            </a:r>
            <a:r>
              <a:rPr dirty="0" smtClean="0"/>
              <a:t>GOFC-GOLD 2013, cuadro 2.1.3.</a:t>
            </a:r>
            <a:endParaRPr lang="es-ES" dirty="0" smtClean="0">
              <a:latin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86329"/>
          </a:xfrm>
        </p:spPr>
        <p:txBody>
          <a:bodyPr/>
          <a:lstStyle/>
          <a:p>
            <a:pPr eaLnBrk="1" hangingPunct="1">
              <a:defRPr/>
            </a:pPr>
            <a:r>
              <a:rPr lang="es-ES_tradnl" sz="2800" noProof="0" dirty="0" smtClean="0"/>
              <a:t>Delimitación visual de entidades terrestres</a:t>
            </a:r>
            <a:endParaRPr lang="es-ES_tradnl" sz="2800" noProof="0" dirty="0"/>
          </a:p>
        </p:txBody>
      </p:sp>
      <p:sp>
        <p:nvSpPr>
          <p:cNvPr id="63492" name="Tijdelijke aanduiding voor tekst 2"/>
          <p:cNvSpPr>
            <a:spLocks noGrp="1"/>
          </p:cNvSpPr>
          <p:nvPr>
            <p:ph type="body" sz="quarter" idx="10"/>
          </p:nvPr>
        </p:nvSpPr>
        <p:spPr>
          <a:xfrm>
            <a:off x="409575" y="1662113"/>
            <a:ext cx="8521700" cy="3575050"/>
          </a:xfrm>
        </p:spPr>
        <p:txBody>
          <a:bodyPr/>
          <a:lstStyle/>
          <a:p>
            <a:pPr eaLnBrk="1" hangingPunct="1"/>
            <a:r>
              <a:rPr lang="es-ES_tradnl" noProof="0" dirty="0" smtClean="0"/>
              <a:t>La delimitación visual de las entidades </a:t>
            </a:r>
            <a:r>
              <a:rPr lang="es-ES_tradnl" dirty="0"/>
              <a:t>terrestres</a:t>
            </a:r>
            <a:r>
              <a:rPr lang="es-ES_tradnl" sz="2400" dirty="0"/>
              <a:t> </a:t>
            </a:r>
            <a:r>
              <a:rPr lang="es-ES_tradnl" noProof="0" dirty="0" smtClean="0"/>
              <a:t>es un enfoque viable para el seguimiento del área forestal, en especial si las herramientas y la experiencia en el análisis de imágenes son limitadas.</a:t>
            </a:r>
          </a:p>
          <a:p>
            <a:pPr eaLnBrk="1" hangingPunct="1"/>
            <a:r>
              <a:rPr lang="es-ES_tradnl" noProof="0" dirty="0" smtClean="0"/>
              <a:t>No se recomienda la delimitación visual de entidades </a:t>
            </a:r>
            <a:r>
              <a:rPr lang="es-ES_tradnl" dirty="0"/>
              <a:t>terrestres</a:t>
            </a:r>
            <a:r>
              <a:rPr lang="es-ES_tradnl" noProof="0" dirty="0" smtClean="0"/>
              <a:t> en las impresiones (utilizadas en otros tiempos); es preferible la delimitación en pantalla, pues produce </a:t>
            </a:r>
            <a:r>
              <a:rPr lang="es-ES_tradnl" dirty="0" smtClean="0"/>
              <a:t>directamente </a:t>
            </a:r>
            <a:r>
              <a:rPr lang="es-ES_tradnl" noProof="0" dirty="0" smtClean="0"/>
              <a:t>resultados digitales.</a:t>
            </a:r>
          </a:p>
          <a:p>
            <a:pPr eaLnBrk="1" hangingPunct="1"/>
            <a:r>
              <a:rPr lang="es-ES_tradnl" dirty="0" smtClean="0"/>
              <a:t>Cuando se </a:t>
            </a:r>
            <a:r>
              <a:rPr lang="es-ES_tradnl" dirty="0"/>
              <a:t>delimitan visualmente </a:t>
            </a:r>
            <a:r>
              <a:rPr lang="es-ES_tradnl" noProof="0" dirty="0" smtClean="0"/>
              <a:t>las entidades </a:t>
            </a:r>
            <a:r>
              <a:rPr lang="es-ES_tradnl" dirty="0" smtClean="0"/>
              <a:t>terrestres</a:t>
            </a:r>
            <a:r>
              <a:rPr lang="es-ES_tradnl" noProof="0" dirty="0" smtClean="0"/>
              <a:t>, también se las debe etiquetar visualmente</a:t>
            </a:r>
            <a:r>
              <a:rPr lang="es-ES_tradnl" dirty="0" smtClean="0"/>
              <a:t>. </a:t>
            </a:r>
            <a:endParaRPr lang="es-ES_tradnl" noProof="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7266" y="230189"/>
            <a:ext cx="8414845" cy="840125"/>
          </a:xfrm>
        </p:spPr>
        <p:txBody>
          <a:bodyPr/>
          <a:lstStyle/>
          <a:p>
            <a:pPr eaLnBrk="1" hangingPunct="1">
              <a:defRPr/>
            </a:pPr>
            <a:r>
              <a:rPr lang="es-ES_tradnl" sz="2800" noProof="0" dirty="0" smtClean="0"/>
              <a:t>Segmentación de imágenes con varias fechas</a:t>
            </a:r>
          </a:p>
        </p:txBody>
      </p:sp>
      <p:sp>
        <p:nvSpPr>
          <p:cNvPr id="64516" name="Tijdelijke aanduiding voor tekst 2"/>
          <p:cNvSpPr>
            <a:spLocks noGrp="1"/>
          </p:cNvSpPr>
          <p:nvPr>
            <p:ph type="body" sz="quarter" idx="10"/>
          </p:nvPr>
        </p:nvSpPr>
        <p:spPr>
          <a:xfrm>
            <a:off x="386511" y="1435473"/>
            <a:ext cx="8521700" cy="4192588"/>
          </a:xfrm>
        </p:spPr>
        <p:txBody>
          <a:bodyPr/>
          <a:lstStyle/>
          <a:p>
            <a:pPr eaLnBrk="1" hangingPunct="1"/>
            <a:r>
              <a:rPr lang="es-ES_tradnl" sz="2000" noProof="0" dirty="0" smtClean="0"/>
              <a:t>La segmentación automatizada reduce el tiempo de procesamiento y aumenta el detalle.</a:t>
            </a:r>
          </a:p>
          <a:p>
            <a:pPr eaLnBrk="1" hangingPunct="1"/>
            <a:r>
              <a:rPr lang="es-ES_tradnl" sz="2000" noProof="0" dirty="0" smtClean="0"/>
              <a:t>Es objetiva y puede repetirse.</a:t>
            </a:r>
          </a:p>
          <a:p>
            <a:pPr eaLnBrk="1" hangingPunct="1"/>
            <a:r>
              <a:rPr lang="es-ES_tradnl" sz="2000" noProof="0" dirty="0" smtClean="0"/>
              <a:t>Delimita las áreas modificadas como segmentos separados.</a:t>
            </a:r>
          </a:p>
          <a:p>
            <a:pPr eaLnBrk="1" hangingPunct="1"/>
            <a:r>
              <a:rPr lang="es-ES_tradnl" sz="2000" noProof="0" dirty="0" smtClean="0"/>
              <a:t>Idealmente, el proceso de análisis incluye:</a:t>
            </a:r>
          </a:p>
          <a:p>
            <a:pPr marL="1590675" lvl="1" indent="-514350" eaLnBrk="1" hangingPunct="1">
              <a:buFont typeface="Verdana" pitchFamily="34" charset="0"/>
              <a:buAutoNum type="romanLcPeriod"/>
            </a:pPr>
            <a:r>
              <a:rPr lang="es-ES_tradnl" sz="2000" noProof="0" dirty="0" smtClean="0"/>
              <a:t>Segmentación de imágenes de varias fechas en pares de imágenes</a:t>
            </a:r>
          </a:p>
          <a:p>
            <a:pPr marL="1590675" lvl="1" indent="-514350" eaLnBrk="1" hangingPunct="1">
              <a:buFont typeface="Verdana" pitchFamily="34" charset="0"/>
              <a:buAutoNum type="romanLcPeriod"/>
            </a:pPr>
            <a:r>
              <a:rPr lang="es-ES_tradnl" sz="2000" noProof="0" dirty="0" smtClean="0"/>
              <a:t>Selección del área/clase de entrenamiento de firmas</a:t>
            </a:r>
          </a:p>
          <a:p>
            <a:pPr marL="1590675" lvl="1" indent="-514350" eaLnBrk="1" hangingPunct="1">
              <a:buFont typeface="Verdana" pitchFamily="34" charset="0"/>
              <a:buAutoNum type="romanLcPeriod"/>
            </a:pPr>
            <a:r>
              <a:rPr lang="es-ES_tradnl" sz="2000" noProof="0" dirty="0" smtClean="0"/>
              <a:t>Agrupamiento supervisado de imágenes individuales</a:t>
            </a:r>
          </a:p>
          <a:p>
            <a:pPr marL="1590675" lvl="1" indent="-514350" eaLnBrk="1" hangingPunct="1">
              <a:buFont typeface="Verdana" pitchFamily="34" charset="0"/>
              <a:buAutoNum type="romanLcPeriod"/>
            </a:pPr>
            <a:r>
              <a:rPr lang="es-ES_tradnl" sz="2000" noProof="0" dirty="0" smtClean="0"/>
              <a:t>Verificación visual y posible edición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png00"/>
          <p:cNvPicPr>
            <a:picLocks noChangeAspect="1" noChangeArrowheads="1"/>
          </p:cNvPicPr>
          <p:nvPr/>
        </p:nvPicPr>
        <p:blipFill>
          <a:blip r:embed="rId3">
            <a:lum bright="30000" contrast="60000"/>
          </a:blip>
          <a:srcRect/>
          <a:stretch>
            <a:fillRect/>
          </a:stretch>
        </p:blipFill>
        <p:spPr bwMode="auto">
          <a:xfrm>
            <a:off x="576263" y="3562350"/>
            <a:ext cx="2074862" cy="1903413"/>
          </a:xfrm>
          <a:prstGeom prst="rect">
            <a:avLst/>
          </a:prstGeom>
          <a:noFill/>
          <a:ln w="9525">
            <a:noFill/>
            <a:miter lim="800000"/>
            <a:headEnd/>
            <a:tailEnd/>
          </a:ln>
        </p:spPr>
      </p:pic>
      <p:pic>
        <p:nvPicPr>
          <p:cNvPr id="66562" name="Picture 4" descr="png90"/>
          <p:cNvPicPr>
            <a:picLocks noChangeAspect="1" noChangeArrowheads="1"/>
          </p:cNvPicPr>
          <p:nvPr/>
        </p:nvPicPr>
        <p:blipFill>
          <a:blip r:embed="rId4">
            <a:lum bright="24000" contrast="26000"/>
          </a:blip>
          <a:srcRect/>
          <a:stretch>
            <a:fillRect/>
          </a:stretch>
        </p:blipFill>
        <p:spPr bwMode="auto">
          <a:xfrm>
            <a:off x="576263" y="1352550"/>
            <a:ext cx="2112962" cy="1941513"/>
          </a:xfrm>
          <a:prstGeom prst="rect">
            <a:avLst/>
          </a:prstGeom>
          <a:noFill/>
          <a:ln w="9525">
            <a:noFill/>
            <a:miter lim="800000"/>
            <a:headEnd/>
            <a:tailEnd/>
          </a:ln>
        </p:spPr>
      </p:pic>
      <p:pic>
        <p:nvPicPr>
          <p:cNvPr id="66563" name="Picture 5" descr="pngscenesmerg"/>
          <p:cNvPicPr>
            <a:picLocks noChangeAspect="1" noChangeArrowheads="1"/>
          </p:cNvPicPr>
          <p:nvPr/>
        </p:nvPicPr>
        <p:blipFill>
          <a:blip r:embed="rId5">
            <a:lum bright="18000" contrast="24000"/>
          </a:blip>
          <a:srcRect/>
          <a:stretch>
            <a:fillRect/>
          </a:stretch>
        </p:blipFill>
        <p:spPr bwMode="auto">
          <a:xfrm>
            <a:off x="2908300" y="2198688"/>
            <a:ext cx="3230563" cy="2112962"/>
          </a:xfrm>
          <a:prstGeom prst="rect">
            <a:avLst/>
          </a:prstGeom>
          <a:noFill/>
          <a:ln w="9525">
            <a:noFill/>
            <a:miter lim="800000"/>
            <a:headEnd/>
            <a:tailEnd/>
          </a:ln>
        </p:spPr>
      </p:pic>
      <p:sp>
        <p:nvSpPr>
          <p:cNvPr id="66564" name="AutoShape 6"/>
          <p:cNvSpPr>
            <a:spLocks noChangeArrowheads="1"/>
          </p:cNvSpPr>
          <p:nvPr/>
        </p:nvSpPr>
        <p:spPr bwMode="auto">
          <a:xfrm>
            <a:off x="2833688" y="3159125"/>
            <a:ext cx="550862" cy="227013"/>
          </a:xfrm>
          <a:prstGeom prst="rightArrow">
            <a:avLst>
              <a:gd name="adj1" fmla="val 50000"/>
              <a:gd name="adj2" fmla="val 60664"/>
            </a:avLst>
          </a:prstGeom>
          <a:solidFill>
            <a:schemeClr val="accent1"/>
          </a:solidFill>
          <a:ln w="9525">
            <a:solidFill>
              <a:schemeClr val="tx1"/>
            </a:solidFill>
            <a:miter lim="800000"/>
            <a:headEnd/>
            <a:tailEnd/>
          </a:ln>
        </p:spPr>
        <p:txBody>
          <a:bodyPr wrap="none" anchor="ctr"/>
          <a:lstStyle/>
          <a:p>
            <a:endParaRPr lang="en-US" dirty="0"/>
          </a:p>
        </p:txBody>
      </p:sp>
      <p:sp>
        <p:nvSpPr>
          <p:cNvPr id="66565" name="Text Box 7"/>
          <p:cNvSpPr txBox="1">
            <a:spLocks noChangeArrowheads="1"/>
          </p:cNvSpPr>
          <p:nvPr/>
        </p:nvSpPr>
        <p:spPr bwMode="auto">
          <a:xfrm>
            <a:off x="3336923" y="1735475"/>
            <a:ext cx="2968625" cy="317666"/>
          </a:xfrm>
          <a:prstGeom prst="rect">
            <a:avLst/>
          </a:prstGeom>
          <a:noFill/>
          <a:ln w="9525">
            <a:noFill/>
            <a:miter lim="800000"/>
            <a:headEnd/>
            <a:tailEnd/>
          </a:ln>
        </p:spPr>
        <p:txBody>
          <a:bodyPr lIns="101233" tIns="50617" rIns="101233" bIns="50617">
            <a:spAutoFit/>
          </a:bodyPr>
          <a:lstStyle/>
          <a:p>
            <a:pPr defTabSz="1012825">
              <a:spcBef>
                <a:spcPct val="50000"/>
              </a:spcBef>
            </a:pPr>
            <a:r>
              <a:rPr lang="en-US" sz="1400" dirty="0">
                <a:solidFill>
                  <a:schemeClr val="bg2"/>
                </a:solidFill>
                <a:latin typeface="Verdana" pitchFamily="34" charset="0"/>
              </a:rPr>
              <a:t>Segmentación en pares</a:t>
            </a:r>
          </a:p>
        </p:txBody>
      </p:sp>
      <p:pic>
        <p:nvPicPr>
          <p:cNvPr id="66566" name="Picture 8" descr="class1"/>
          <p:cNvPicPr>
            <a:picLocks noChangeAspect="1" noChangeArrowheads="1"/>
          </p:cNvPicPr>
          <p:nvPr/>
        </p:nvPicPr>
        <p:blipFill>
          <a:blip r:embed="rId6"/>
          <a:srcRect/>
          <a:stretch>
            <a:fillRect/>
          </a:stretch>
        </p:blipFill>
        <p:spPr bwMode="auto">
          <a:xfrm>
            <a:off x="6453188" y="2246313"/>
            <a:ext cx="2182812" cy="1981200"/>
          </a:xfrm>
          <a:prstGeom prst="rect">
            <a:avLst/>
          </a:prstGeom>
          <a:noFill/>
          <a:ln w="9525">
            <a:noFill/>
            <a:miter lim="800000"/>
            <a:headEnd/>
            <a:tailEnd/>
          </a:ln>
        </p:spPr>
      </p:pic>
      <p:sp>
        <p:nvSpPr>
          <p:cNvPr id="66567" name="AutoShape 9"/>
          <p:cNvSpPr>
            <a:spLocks noChangeArrowheads="1"/>
          </p:cNvSpPr>
          <p:nvPr/>
        </p:nvSpPr>
        <p:spPr bwMode="auto">
          <a:xfrm>
            <a:off x="5686425" y="3128963"/>
            <a:ext cx="619125" cy="241300"/>
          </a:xfrm>
          <a:prstGeom prst="rightArrow">
            <a:avLst>
              <a:gd name="adj1" fmla="val 50000"/>
              <a:gd name="adj2" fmla="val 64145"/>
            </a:avLst>
          </a:prstGeom>
          <a:solidFill>
            <a:schemeClr val="accent1"/>
          </a:solidFill>
          <a:ln w="9525">
            <a:solidFill>
              <a:schemeClr val="tx1"/>
            </a:solidFill>
            <a:miter lim="800000"/>
            <a:headEnd/>
            <a:tailEnd/>
          </a:ln>
        </p:spPr>
        <p:txBody>
          <a:bodyPr wrap="none" lIns="101233" tIns="50617" rIns="101233" bIns="50617" anchor="ctr"/>
          <a:lstStyle/>
          <a:p>
            <a:pPr algn="ctr" defTabSz="1012825"/>
            <a:endParaRPr lang="en-US" sz="2000" dirty="0">
              <a:solidFill>
                <a:schemeClr val="accent2"/>
              </a:solidFill>
              <a:latin typeface="Arial" charset="0"/>
              <a:ea typeface="ＭＳ Ｐゴシック" pitchFamily="34" charset="-128"/>
            </a:endParaRPr>
          </a:p>
        </p:txBody>
      </p:sp>
      <p:sp>
        <p:nvSpPr>
          <p:cNvPr id="66568" name="Text Box 10"/>
          <p:cNvSpPr txBox="1">
            <a:spLocks noChangeArrowheads="1"/>
          </p:cNvSpPr>
          <p:nvPr/>
        </p:nvSpPr>
        <p:spPr bwMode="auto">
          <a:xfrm>
            <a:off x="6087502" y="1735475"/>
            <a:ext cx="3128963" cy="317666"/>
          </a:xfrm>
          <a:prstGeom prst="rect">
            <a:avLst/>
          </a:prstGeom>
          <a:noFill/>
          <a:ln w="9525">
            <a:noFill/>
            <a:miter lim="800000"/>
            <a:headEnd/>
            <a:tailEnd/>
          </a:ln>
        </p:spPr>
        <p:txBody>
          <a:bodyPr wrap="square" lIns="101233" tIns="50617" rIns="101233" bIns="50617">
            <a:spAutoFit/>
          </a:bodyPr>
          <a:lstStyle/>
          <a:p>
            <a:pPr defTabSz="1012825">
              <a:spcBef>
                <a:spcPct val="50000"/>
              </a:spcBef>
            </a:pPr>
            <a:r>
              <a:rPr lang="" sz="1400" dirty="0" smtClean="0">
                <a:solidFill>
                  <a:schemeClr val="bg2"/>
                </a:solidFill>
                <a:latin typeface="Verdana" pitchFamily="34" charset="0"/>
              </a:rPr>
              <a:t>Etiqueta automática del cambio</a:t>
            </a:r>
            <a:endParaRPr lang="" sz="1400" dirty="0">
              <a:solidFill>
                <a:schemeClr val="bg2"/>
              </a:solidFill>
              <a:latin typeface="Verdana" pitchFamily="34" charset="0"/>
            </a:endParaRPr>
          </a:p>
        </p:txBody>
      </p:sp>
      <p:sp>
        <p:nvSpPr>
          <p:cNvPr id="66569" name="Text Box 11"/>
          <p:cNvSpPr txBox="1">
            <a:spLocks noChangeArrowheads="1"/>
          </p:cNvSpPr>
          <p:nvPr/>
        </p:nvSpPr>
        <p:spPr bwMode="auto">
          <a:xfrm>
            <a:off x="657225" y="1439863"/>
            <a:ext cx="781050" cy="366712"/>
          </a:xfrm>
          <a:prstGeom prst="rect">
            <a:avLst/>
          </a:prstGeom>
          <a:solidFill>
            <a:srgbClr val="FFFF00">
              <a:alpha val="67842"/>
            </a:srgbClr>
          </a:solidFill>
          <a:ln w="9525">
            <a:noFill/>
            <a:miter lim="800000"/>
            <a:headEnd/>
            <a:tailEnd/>
          </a:ln>
        </p:spPr>
        <p:txBody>
          <a:bodyPr>
            <a:spAutoFit/>
          </a:bodyPr>
          <a:lstStyle/>
          <a:p>
            <a:pPr>
              <a:spcBef>
                <a:spcPct val="50000"/>
              </a:spcBef>
            </a:pPr>
            <a:r>
              <a:rPr lang="en-US" b="1" i="1" dirty="0">
                <a:solidFill>
                  <a:schemeClr val="accent2"/>
                </a:solidFill>
                <a:latin typeface="Arial" charset="0"/>
              </a:rPr>
              <a:t>1990</a:t>
            </a:r>
          </a:p>
        </p:txBody>
      </p:sp>
      <p:sp>
        <p:nvSpPr>
          <p:cNvPr id="66570" name="Text Box 12"/>
          <p:cNvSpPr txBox="1">
            <a:spLocks noChangeArrowheads="1"/>
          </p:cNvSpPr>
          <p:nvPr/>
        </p:nvSpPr>
        <p:spPr bwMode="auto">
          <a:xfrm>
            <a:off x="620713" y="3597275"/>
            <a:ext cx="779462" cy="366713"/>
          </a:xfrm>
          <a:prstGeom prst="rect">
            <a:avLst/>
          </a:prstGeom>
          <a:solidFill>
            <a:srgbClr val="FFFF00">
              <a:alpha val="67842"/>
            </a:srgbClr>
          </a:solidFill>
          <a:ln w="9525">
            <a:noFill/>
            <a:miter lim="800000"/>
            <a:headEnd/>
            <a:tailEnd/>
          </a:ln>
        </p:spPr>
        <p:txBody>
          <a:bodyPr>
            <a:spAutoFit/>
          </a:bodyPr>
          <a:lstStyle/>
          <a:p>
            <a:pPr>
              <a:spcBef>
                <a:spcPct val="50000"/>
              </a:spcBef>
            </a:pPr>
            <a:r>
              <a:rPr lang="en-US" b="1" i="1" dirty="0">
                <a:solidFill>
                  <a:schemeClr val="accent2"/>
                </a:solidFill>
                <a:latin typeface="Arial" charset="0"/>
              </a:rPr>
              <a:t>2000</a:t>
            </a:r>
          </a:p>
        </p:txBody>
      </p:sp>
      <p:sp>
        <p:nvSpPr>
          <p:cNvPr id="66571" name="Text Box 8"/>
          <p:cNvSpPr txBox="1">
            <a:spLocks noChangeArrowheads="1"/>
          </p:cNvSpPr>
          <p:nvPr/>
        </p:nvSpPr>
        <p:spPr bwMode="auto">
          <a:xfrm>
            <a:off x="4368569" y="4980169"/>
            <a:ext cx="4623031" cy="646331"/>
          </a:xfrm>
          <a:prstGeom prst="rect">
            <a:avLst/>
          </a:prstGeom>
          <a:noFill/>
          <a:ln w="9525">
            <a:noFill/>
            <a:miter lim="800000"/>
            <a:headEnd/>
            <a:tailEnd/>
          </a:ln>
        </p:spPr>
        <p:txBody>
          <a:bodyPr wrap="square">
            <a:spAutoFit/>
          </a:bodyPr>
          <a:lstStyle/>
          <a:p>
            <a:pPr algn="r"/>
            <a:r>
              <a:rPr lang="es-PY" dirty="0" smtClean="0"/>
              <a:t>Fuentes: USGS 2015, conjunto de datos de GLS; Bodart y otros, 2011; y Raši y otros, 2011. </a:t>
            </a:r>
            <a:endParaRPr lang="es-PY" dirty="0"/>
          </a:p>
        </p:txBody>
      </p:sp>
      <p:sp>
        <p:nvSpPr>
          <p:cNvPr id="15" name="Titel 1"/>
          <p:cNvSpPr txBox="1">
            <a:spLocks/>
          </p:cNvSpPr>
          <p:nvPr/>
        </p:nvSpPr>
        <p:spPr bwMode="auto">
          <a:xfrm>
            <a:off x="243209" y="171809"/>
            <a:ext cx="8748391" cy="8283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n-US" sz="2000" dirty="0" smtClean="0"/>
              <a:t>Ejemplo de segmentación semiautomática de varias fechas </a:t>
            </a:r>
            <a:br>
              <a:rPr lang="en-US" sz="2000" dirty="0" smtClean="0"/>
            </a:br>
            <a:r>
              <a:rPr lang="en-US" sz="2000" dirty="0" smtClean="0"/>
              <a:t>y etiquetado del cambio</a:t>
            </a:r>
            <a:endParaRPr lang="es-ES"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eaLnBrk="1" hangingPunct="1">
              <a:defRPr/>
            </a:pPr>
            <a:r>
              <a:rPr lang="es-ES_tradnl" noProof="0" dirty="0" smtClean="0"/>
              <a:t>Esquema de la conferencia</a:t>
            </a:r>
            <a:endParaRPr lang="es-ES_tradnl" noProof="0"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SzPct val="100000"/>
              <a:buFont typeface="Verdana" pitchFamily="34" charset="0"/>
              <a:buAutoNum type="arabicPeriod"/>
            </a:pPr>
            <a:r>
              <a:rPr lang="es-ES_tradnl" noProof="0" dirty="0" smtClean="0"/>
              <a:t>Introducción</a:t>
            </a:r>
          </a:p>
          <a:p>
            <a:pPr marL="342900" indent="-342900" eaLnBrk="1" hangingPunct="1">
              <a:lnSpc>
                <a:spcPct val="100000"/>
              </a:lnSpc>
              <a:buSzPct val="100000"/>
              <a:buFont typeface="Verdana" pitchFamily="34" charset="0"/>
              <a:buAutoNum type="arabicPeriod"/>
            </a:pPr>
            <a:r>
              <a:rPr lang="es-ES_tradnl" noProof="0" dirty="0" smtClean="0"/>
              <a:t>Selección de un enfoque de seguimiento</a:t>
            </a:r>
          </a:p>
          <a:p>
            <a:pPr marL="342900" indent="-342900" eaLnBrk="1" hangingPunct="1">
              <a:lnSpc>
                <a:spcPct val="100000"/>
              </a:lnSpc>
              <a:buSzPct val="100000"/>
              <a:buFont typeface="Verdana" pitchFamily="34" charset="0"/>
              <a:buAutoNum type="arabicPeriod"/>
            </a:pPr>
            <a:r>
              <a:rPr lang="es-ES_tradnl" noProof="0" dirty="0" smtClean="0"/>
              <a:t>Clasificación y análisis de imágenes</a:t>
            </a:r>
          </a:p>
          <a:p>
            <a:pPr marL="342900" indent="-342900" eaLnBrk="1" hangingPunct="1">
              <a:lnSpc>
                <a:spcPct val="100000"/>
              </a:lnSpc>
              <a:buSzPct val="100000"/>
              <a:buFont typeface="Verdana" pitchFamily="34" charset="0"/>
              <a:buAutoNum type="arabicPeriod"/>
            </a:pPr>
            <a:r>
              <a:rPr lang="es-ES_tradnl" noProof="0" dirty="0" smtClean="0"/>
              <a:t>Evaluación de la exactitud</a:t>
            </a:r>
          </a:p>
          <a:p>
            <a:pPr marL="342900" indent="-342900" eaLnBrk="1" hangingPunct="1">
              <a:lnSpc>
                <a:spcPct val="100000"/>
              </a:lnSpc>
              <a:buSzPct val="100000"/>
              <a:buFont typeface="Verdana" pitchFamily="34" charset="0"/>
              <a:buAutoNum type="arabicPeriod"/>
            </a:pPr>
            <a:r>
              <a:rPr lang="es-ES_tradnl" noProof="0" dirty="0" smtClean="0"/>
              <a:t>Limitaciones en el uso de datos satelitales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7266" y="230189"/>
            <a:ext cx="8414845" cy="983469"/>
          </a:xfrm>
        </p:spPr>
        <p:txBody>
          <a:bodyPr/>
          <a:lstStyle/>
          <a:p>
            <a:pPr eaLnBrk="1" hangingPunct="1">
              <a:defRPr/>
            </a:pPr>
            <a:r>
              <a:rPr lang="es-ES_tradnl" sz="2800" noProof="0" dirty="0" smtClean="0"/>
              <a:t>Clasificación digital de segmentos </a:t>
            </a:r>
            <a:br>
              <a:rPr lang="es-ES_tradnl" sz="2800" noProof="0" dirty="0" smtClean="0"/>
            </a:br>
            <a:r>
              <a:rPr lang="es-ES_tradnl" sz="2800" noProof="0" dirty="0" smtClean="0"/>
              <a:t>de imágenes</a:t>
            </a:r>
            <a:endParaRPr lang="es-ES_tradnl" sz="2800" noProof="0" dirty="0"/>
          </a:p>
        </p:txBody>
      </p:sp>
      <p:sp>
        <p:nvSpPr>
          <p:cNvPr id="68612" name="Tijdelijke aanduiding voor tekst 2"/>
          <p:cNvSpPr>
            <a:spLocks noGrp="1"/>
          </p:cNvSpPr>
          <p:nvPr>
            <p:ph type="body" sz="quarter" idx="10"/>
          </p:nvPr>
        </p:nvSpPr>
        <p:spPr>
          <a:xfrm>
            <a:off x="322355" y="1397468"/>
            <a:ext cx="8521700" cy="4192587"/>
          </a:xfrm>
        </p:spPr>
        <p:txBody>
          <a:bodyPr/>
          <a:lstStyle/>
          <a:p>
            <a:pPr eaLnBrk="1" hangingPunct="1"/>
            <a:r>
              <a:rPr lang="es-ES_tradnl" sz="1950" noProof="0" dirty="0" smtClean="0"/>
              <a:t>La clasificación digital/automática se aplica solo en el caso de los segmentos delineados automáticamente.</a:t>
            </a:r>
          </a:p>
          <a:p>
            <a:pPr eaLnBrk="1" hangingPunct="1"/>
            <a:r>
              <a:rPr lang="es-ES_tradnl" sz="1950" noProof="0" dirty="0" smtClean="0"/>
              <a:t>Se recomiendan dos clasificaciones </a:t>
            </a:r>
            <a:r>
              <a:rPr lang="es-ES_tradnl" sz="1950" dirty="0" smtClean="0"/>
              <a:t>supervisadas </a:t>
            </a:r>
            <a:r>
              <a:rPr lang="es-ES_tradnl" sz="1950" dirty="0"/>
              <a:t>de </a:t>
            </a:r>
            <a:r>
              <a:rPr lang="es-ES_tradnl" sz="1950" noProof="0" dirty="0" smtClean="0"/>
              <a:t>objetos, ejecutadas por separado en las dos imágenes de varias fechas, en lugar de realizar una sola clasificación supervisada del objeto en el par de imágenes.</a:t>
            </a:r>
          </a:p>
          <a:p>
            <a:pPr eaLnBrk="1" hangingPunct="1"/>
            <a:r>
              <a:rPr lang="es-ES_tradnl" sz="1950" noProof="0" dirty="0" smtClean="0"/>
              <a:t>Sería ideal utilizar un conjunto </a:t>
            </a:r>
            <a:r>
              <a:rPr lang="es-ES_tradnl" sz="1950" dirty="0"/>
              <a:t>estándar predefinido de </a:t>
            </a:r>
            <a:r>
              <a:rPr lang="es-ES_tradnl" sz="1950" noProof="0" dirty="0" smtClean="0"/>
              <a:t>datos de entrenamiento de firmas espectrales para cada tipo de ecosistema para crear mapas forestales iniciales automatizados.</a:t>
            </a:r>
          </a:p>
          <a:p>
            <a:pPr eaLnBrk="1" hangingPunct="1"/>
            <a:r>
              <a:rPr lang="es-ES_tradnl" sz="1950" noProof="0" dirty="0" smtClean="0"/>
              <a:t>Los métodos de clasificación supervisada se consideran más eficientes que las técnicas de agrupamiento sin supervisión en los casos en que </a:t>
            </a:r>
            <a:r>
              <a:rPr lang="es-ES_tradnl" sz="1950" dirty="0"/>
              <a:t>se cuenta con </a:t>
            </a:r>
            <a:r>
              <a:rPr lang="es-ES_tradnl" sz="1950" dirty="0" smtClean="0"/>
              <a:t>una </a:t>
            </a:r>
            <a:r>
              <a:rPr lang="es-ES_tradnl" sz="1950" dirty="0"/>
              <a:t>gran cantidad de </a:t>
            </a:r>
            <a:r>
              <a:rPr lang="es-ES_tradnl" sz="1950" dirty="0" smtClean="0"/>
              <a:t>imágenes.</a:t>
            </a:r>
            <a:endParaRPr lang="es-ES_tradnl" sz="1950" noProof="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75313"/>
            <a:ext cx="9144000" cy="1182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5" name="Titel 1"/>
          <p:cNvSpPr txBox="1">
            <a:spLocks/>
          </p:cNvSpPr>
          <p:nvPr/>
        </p:nvSpPr>
        <p:spPr bwMode="auto">
          <a:xfrm>
            <a:off x="243209" y="171809"/>
            <a:ext cx="8748391" cy="628291"/>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s-ES_tradnl" sz="2000" dirty="0" smtClean="0"/>
              <a:t>Ejemplo de clasificación automática con la base de datos de firmas</a:t>
            </a:r>
          </a:p>
        </p:txBody>
      </p:sp>
      <p:sp>
        <p:nvSpPr>
          <p:cNvPr id="2214" name="Text Box 6"/>
          <p:cNvSpPr txBox="1">
            <a:spLocks noChangeArrowheads="1"/>
          </p:cNvSpPr>
          <p:nvPr/>
        </p:nvSpPr>
        <p:spPr bwMode="auto">
          <a:xfrm>
            <a:off x="243209" y="4334995"/>
            <a:ext cx="3782753" cy="1340318"/>
          </a:xfrm>
          <a:prstGeom prst="rect">
            <a:avLst/>
          </a:prstGeom>
          <a:noFill/>
          <a:ln w="9525">
            <a:solidFill>
              <a:schemeClr val="tx1"/>
            </a:solidFill>
            <a:miter lim="800000"/>
            <a:headEnd/>
            <a:tailEnd/>
          </a:ln>
        </p:spPr>
        <p:txBody>
          <a:bodyPr wrap="square" lIns="91411" tIns="45706" rIns="91411" bIns="45706">
            <a:spAutoFit/>
          </a:bodyPr>
          <a:lstStyle/>
          <a:p>
            <a:pPr defTabSz="1279525">
              <a:spcAft>
                <a:spcPts val="600"/>
              </a:spcAft>
            </a:pPr>
            <a:r>
              <a:rPr lang="es-DO" altLang="en-US" sz="1400" b="1" dirty="0" smtClean="0">
                <a:latin typeface="Arial" charset="0"/>
              </a:rPr>
              <a:t>a) Segmentación</a:t>
            </a:r>
            <a:r>
              <a:rPr lang="es-DO" dirty="0" smtClean="0"/>
              <a:t> </a:t>
            </a:r>
            <a:r>
              <a:rPr lang="es-DO" altLang="en-US" sz="1400" b="1" dirty="0" smtClean="0">
                <a:latin typeface="Arial" charset="0"/>
              </a:rPr>
              <a:t>multitemporal (2000–2010)</a:t>
            </a:r>
            <a:endParaRPr lang="es-DO" altLang="en-US" sz="1400" b="1" dirty="0" smtClean="0">
              <a:latin typeface="Arial" charset="0"/>
              <a:ea typeface="ＭＳ Ｐゴシック" pitchFamily="34" charset="-128"/>
            </a:endParaRPr>
          </a:p>
          <a:p>
            <a:pPr defTabSz="1279525">
              <a:spcAft>
                <a:spcPts val="600"/>
              </a:spcAft>
            </a:pPr>
            <a:r>
              <a:rPr lang="es-DO" altLang="en-US" sz="1400" b="1" dirty="0" smtClean="0">
                <a:latin typeface="Arial" charset="0"/>
              </a:rPr>
              <a:t>b) Clasificación automatizada de la imagen de Landsat del año 2000 según la base de datos de firmas</a:t>
            </a:r>
          </a:p>
        </p:txBody>
      </p:sp>
      <p:graphicFrame>
        <p:nvGraphicFramePr>
          <p:cNvPr id="2209" name="Object 161"/>
          <p:cNvGraphicFramePr>
            <a:graphicFrameLocks noChangeAspect="1"/>
          </p:cNvGraphicFramePr>
          <p:nvPr/>
        </p:nvGraphicFramePr>
        <p:xfrm>
          <a:off x="4276725" y="981075"/>
          <a:ext cx="4619625" cy="4710113"/>
        </p:xfrm>
        <a:graphic>
          <a:graphicData uri="http://schemas.openxmlformats.org/presentationml/2006/ole">
            <mc:AlternateContent xmlns:mc="http://schemas.openxmlformats.org/markup-compatibility/2006">
              <mc:Choice xmlns:v="urn:schemas-microsoft-com:vml" Requires="v">
                <p:oleObj spid="_x0000_s3211" name="Image" r:id="rId4" imgW="5071453" imgH="5083644" progId="">
                  <p:embed/>
                </p:oleObj>
              </mc:Choice>
              <mc:Fallback>
                <p:oleObj name="Image" r:id="rId4" imgW="5071453" imgH="5083644" progId="">
                  <p:embed/>
                  <p:pic>
                    <p:nvPicPr>
                      <p:cNvPr id="0" name="Picture 1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25" y="981075"/>
                        <a:ext cx="4619625" cy="471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5" name="TextBox 6"/>
          <p:cNvSpPr txBox="1">
            <a:spLocks noChangeArrowheads="1"/>
          </p:cNvSpPr>
          <p:nvPr/>
        </p:nvSpPr>
        <p:spPr bwMode="auto">
          <a:xfrm>
            <a:off x="6061556" y="5851126"/>
            <a:ext cx="1733550" cy="738664"/>
          </a:xfrm>
          <a:prstGeom prst="rect">
            <a:avLst/>
          </a:prstGeom>
          <a:noFill/>
          <a:ln w="9525">
            <a:noFill/>
            <a:miter lim="800000"/>
            <a:headEnd/>
            <a:tailEnd/>
          </a:ln>
        </p:spPr>
        <p:txBody>
          <a:bodyPr wrap="square">
            <a:spAutoFit/>
          </a:bodyPr>
          <a:lstStyle/>
          <a:p>
            <a:r>
              <a:rPr lang="es-AR" altLang="en-US" sz="1200" b="1" dirty="0" smtClean="0">
                <a:solidFill>
                  <a:schemeClr val="accent6"/>
                </a:solidFill>
                <a:latin typeface="+mj-lt"/>
              </a:rPr>
              <a:t>Referencias</a:t>
            </a:r>
          </a:p>
          <a:p>
            <a:r>
              <a:rPr lang="es-AR" altLang="en-US" sz="1000" dirty="0" smtClean="0">
                <a:solidFill>
                  <a:schemeClr val="accent6"/>
                </a:solidFill>
                <a:latin typeface="+mj-lt"/>
              </a:rPr>
              <a:t>Cubierta de árboles</a:t>
            </a:r>
          </a:p>
          <a:p>
            <a:r>
              <a:rPr lang="es-AR" altLang="en-US" sz="1000" dirty="0" smtClean="0">
                <a:solidFill>
                  <a:schemeClr val="accent6"/>
                </a:solidFill>
                <a:latin typeface="+mj-lt"/>
              </a:rPr>
              <a:t>Arbusto y regeneración</a:t>
            </a:r>
            <a:endParaRPr lang="es-AR" altLang="en-US" sz="1000" dirty="0" smtClean="0">
              <a:solidFill>
                <a:schemeClr val="accent6"/>
              </a:solidFill>
              <a:latin typeface="+mj-lt"/>
              <a:ea typeface="ＭＳ Ｐゴシック" pitchFamily="34" charset="-128"/>
            </a:endParaRPr>
          </a:p>
          <a:p>
            <a:r>
              <a:rPr lang="es-AR" altLang="en-US" sz="1000" dirty="0" smtClean="0">
                <a:solidFill>
                  <a:schemeClr val="accent6"/>
                </a:solidFill>
                <a:latin typeface="+mj-lt"/>
              </a:rPr>
              <a:t>Pasto, herbáceo</a:t>
            </a:r>
          </a:p>
        </p:txBody>
      </p:sp>
      <p:graphicFrame>
        <p:nvGraphicFramePr>
          <p:cNvPr id="2210" name="Object 162"/>
          <p:cNvGraphicFramePr>
            <a:graphicFrameLocks noChangeAspect="1"/>
          </p:cNvGraphicFramePr>
          <p:nvPr/>
        </p:nvGraphicFramePr>
        <p:xfrm>
          <a:off x="500063" y="1019175"/>
          <a:ext cx="3079750" cy="3086100"/>
        </p:xfrm>
        <a:graphic>
          <a:graphicData uri="http://schemas.openxmlformats.org/presentationml/2006/ole">
            <mc:AlternateContent xmlns:mc="http://schemas.openxmlformats.org/markup-compatibility/2006">
              <mc:Choice xmlns:v="urn:schemas-microsoft-com:vml" Requires="v">
                <p:oleObj spid="_x0000_s3212" name="Image" r:id="rId6" imgW="5059262" imgH="5071453" progId="">
                  <p:embed/>
                </p:oleObj>
              </mc:Choice>
              <mc:Fallback>
                <p:oleObj name="Image" r:id="rId6" imgW="5059262" imgH="5071453" progId="">
                  <p:embed/>
                  <p:pic>
                    <p:nvPicPr>
                      <p:cNvPr id="0" name="Picture 1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63" y="1019175"/>
                        <a:ext cx="3079750" cy="308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6" name="Text Box 8"/>
          <p:cNvSpPr txBox="1">
            <a:spLocks noChangeArrowheads="1"/>
          </p:cNvSpPr>
          <p:nvPr/>
        </p:nvSpPr>
        <p:spPr bwMode="auto">
          <a:xfrm>
            <a:off x="0" y="5969793"/>
            <a:ext cx="4712662" cy="646331"/>
          </a:xfrm>
          <a:prstGeom prst="rect">
            <a:avLst/>
          </a:prstGeom>
          <a:noFill/>
          <a:ln w="9525">
            <a:noFill/>
            <a:miter lim="800000"/>
            <a:headEnd/>
            <a:tailEnd/>
          </a:ln>
        </p:spPr>
        <p:txBody>
          <a:bodyPr wrap="square">
            <a:spAutoFit/>
          </a:bodyPr>
          <a:lstStyle/>
          <a:p>
            <a:pPr algn="r"/>
            <a:r>
              <a:rPr lang="en-US" dirty="0">
                <a:solidFill>
                  <a:schemeClr val="bg2"/>
                </a:solidFill>
              </a:rPr>
              <a:t>Fuentes: </a:t>
            </a:r>
            <a:r>
              <a:rPr dirty="0" smtClean="0"/>
              <a:t>USGS 2015, conjunto de datos de GLS; </a:t>
            </a:r>
            <a:r>
              <a:rPr lang="en-US" dirty="0" smtClean="0">
                <a:solidFill>
                  <a:schemeClr val="bg2"/>
                </a:solidFill>
              </a:rPr>
              <a:t>Bodart</a:t>
            </a:r>
            <a:r>
              <a:rPr dirty="0" smtClean="0"/>
              <a:t> </a:t>
            </a:r>
            <a:r>
              <a:rPr lang="en-US" dirty="0" smtClean="0">
                <a:solidFill>
                  <a:schemeClr val="bg2"/>
                </a:solidFill>
              </a:rPr>
              <a:t>y otros, 2011</a:t>
            </a:r>
            <a:r>
              <a:rPr lang="en-US" dirty="0">
                <a:solidFill>
                  <a:schemeClr val="bg2"/>
                </a:solidFill>
              </a:rPr>
              <a:t>; y </a:t>
            </a:r>
            <a:r>
              <a:rPr lang="en-US" altLang="en-US" dirty="0">
                <a:solidFill>
                  <a:schemeClr val="bg2"/>
                </a:solidFill>
              </a:rPr>
              <a:t>Raši</a:t>
            </a:r>
            <a:r>
              <a:rPr lang="en-US" dirty="0">
                <a:solidFill>
                  <a:schemeClr val="bg2"/>
                </a:solidFill>
              </a:rPr>
              <a:t> </a:t>
            </a:r>
            <a:r>
              <a:rPr lang="en-US" dirty="0" smtClean="0">
                <a:solidFill>
                  <a:schemeClr val="bg2"/>
                </a:solidFill>
              </a:rPr>
              <a:t>y otros, 2011</a:t>
            </a:r>
            <a:r>
              <a:rPr lang="en-US" dirty="0">
                <a:solidFill>
                  <a:schemeClr val="bg2"/>
                </a:solidFill>
              </a:rPr>
              <a:t>. </a:t>
            </a:r>
            <a:endParaRPr lang="es-ES" dirty="0">
              <a:solidFill>
                <a:schemeClr val="bg2"/>
              </a:solidFill>
            </a:endParaRPr>
          </a:p>
        </p:txBody>
      </p:sp>
      <p:pic>
        <p:nvPicPr>
          <p:cNvPr id="10" name="Picture 9"/>
          <p:cNvPicPr/>
          <p:nvPr/>
        </p:nvPicPr>
        <p:blipFill rotWithShape="1">
          <a:blip r:embed="rId8">
            <a:extLst>
              <a:ext uri="{28A0092B-C50C-407E-A947-70E740481C1C}">
                <a14:useLocalDpi xmlns:a14="http://schemas.microsoft.com/office/drawing/2010/main" val="0"/>
              </a:ext>
            </a:extLst>
          </a:blip>
          <a:srcRect l="59208" t="1183" r="35284" b="96255"/>
          <a:stretch/>
        </p:blipFill>
        <p:spPr bwMode="auto">
          <a:xfrm>
            <a:off x="5738638" y="6059606"/>
            <a:ext cx="339727" cy="160852"/>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8">
            <a:extLst>
              <a:ext uri="{28A0092B-C50C-407E-A947-70E740481C1C}">
                <a14:useLocalDpi xmlns:a14="http://schemas.microsoft.com/office/drawing/2010/main" val="0"/>
              </a:ext>
            </a:extLst>
          </a:blip>
          <a:srcRect l="96213" t="9463" r="960" b="89660"/>
          <a:stretch/>
        </p:blipFill>
        <p:spPr bwMode="auto">
          <a:xfrm>
            <a:off x="5738638" y="6239359"/>
            <a:ext cx="339727" cy="168433"/>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8">
            <a:extLst>
              <a:ext uri="{28A0092B-C50C-407E-A947-70E740481C1C}">
                <a14:useLocalDpi xmlns:a14="http://schemas.microsoft.com/office/drawing/2010/main" val="0"/>
              </a:ext>
            </a:extLst>
          </a:blip>
          <a:srcRect l="499" t="37179" r="98279" b="62148"/>
          <a:stretch/>
        </p:blipFill>
        <p:spPr bwMode="auto">
          <a:xfrm>
            <a:off x="5738638" y="6421439"/>
            <a:ext cx="339727" cy="175914"/>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8284" y="1119699"/>
            <a:ext cx="389850" cy="369332"/>
          </a:xfrm>
          <a:prstGeom prst="rect">
            <a:avLst/>
          </a:prstGeom>
        </p:spPr>
        <p:txBody>
          <a:bodyPr wrap="none">
            <a:spAutoFit/>
          </a:bodyPr>
          <a:lstStyle/>
          <a:p>
            <a:r>
              <a:rPr lang="en-US" altLang="en-US" b="1" dirty="0">
                <a:latin typeface="Arial" charset="0"/>
              </a:rPr>
              <a:t>a)</a:t>
            </a:r>
            <a:endParaRPr lang="es-ES" dirty="0"/>
          </a:p>
        </p:txBody>
      </p:sp>
      <p:sp>
        <p:nvSpPr>
          <p:cNvPr id="13" name="Rectangle 12"/>
          <p:cNvSpPr/>
          <p:nvPr/>
        </p:nvSpPr>
        <p:spPr>
          <a:xfrm>
            <a:off x="3824625" y="1119699"/>
            <a:ext cx="402674" cy="369332"/>
          </a:xfrm>
          <a:prstGeom prst="rect">
            <a:avLst/>
          </a:prstGeom>
        </p:spPr>
        <p:txBody>
          <a:bodyPr wrap="none">
            <a:spAutoFit/>
          </a:bodyPr>
          <a:lstStyle/>
          <a:p>
            <a:r>
              <a:rPr lang="en-US" altLang="en-US" b="1" dirty="0" smtClean="0">
                <a:latin typeface="Arial" charset="0"/>
              </a:rPr>
              <a:t>b)</a:t>
            </a:r>
            <a:endParaRPr lang="es-E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1" descr="S12_W058_00_06082001_f"/>
          <p:cNvPicPr>
            <a:picLocks noChangeAspect="1" noChangeArrowheads="1"/>
          </p:cNvPicPr>
          <p:nvPr/>
        </p:nvPicPr>
        <p:blipFill>
          <a:blip r:embed="rId3"/>
          <a:srcRect/>
          <a:stretch>
            <a:fillRect/>
          </a:stretch>
        </p:blipFill>
        <p:spPr bwMode="auto">
          <a:xfrm>
            <a:off x="185738" y="1214438"/>
            <a:ext cx="2922587" cy="2922587"/>
          </a:xfrm>
          <a:prstGeom prst="rect">
            <a:avLst/>
          </a:prstGeom>
          <a:noFill/>
          <a:ln w="19050">
            <a:solidFill>
              <a:schemeClr val="folHlink"/>
            </a:solidFill>
            <a:miter lim="800000"/>
            <a:headEnd/>
            <a:tailEnd/>
          </a:ln>
        </p:spPr>
      </p:pic>
      <p:sp>
        <p:nvSpPr>
          <p:cNvPr id="73730" name="Rectangle 9"/>
          <p:cNvSpPr>
            <a:spLocks noChangeArrowheads="1"/>
          </p:cNvSpPr>
          <p:nvPr/>
        </p:nvSpPr>
        <p:spPr bwMode="auto">
          <a:xfrm>
            <a:off x="920750" y="1978025"/>
            <a:ext cx="1385888" cy="1417638"/>
          </a:xfrm>
          <a:prstGeom prst="rect">
            <a:avLst/>
          </a:prstGeom>
          <a:noFill/>
          <a:ln w="19050">
            <a:solidFill>
              <a:srgbClr val="FF0000"/>
            </a:solidFill>
            <a:miter lim="800000"/>
            <a:headEnd/>
            <a:tailEnd/>
          </a:ln>
        </p:spPr>
        <p:txBody>
          <a:bodyPr wrap="none" anchor="ctr"/>
          <a:lstStyle/>
          <a:p>
            <a:endParaRPr lang="en-US" dirty="0"/>
          </a:p>
        </p:txBody>
      </p:sp>
      <p:pic>
        <p:nvPicPr>
          <p:cNvPr id="73731" name="Picture 7" descr="S12_W058_05_14062005_f"/>
          <p:cNvPicPr>
            <a:picLocks noChangeAspect="1" noChangeArrowheads="1"/>
          </p:cNvPicPr>
          <p:nvPr/>
        </p:nvPicPr>
        <p:blipFill>
          <a:blip r:embed="rId4"/>
          <a:srcRect/>
          <a:stretch>
            <a:fillRect/>
          </a:stretch>
        </p:blipFill>
        <p:spPr bwMode="auto">
          <a:xfrm>
            <a:off x="2376488" y="2719388"/>
            <a:ext cx="2947987" cy="2947987"/>
          </a:xfrm>
          <a:prstGeom prst="rect">
            <a:avLst/>
          </a:prstGeom>
          <a:noFill/>
          <a:ln w="19050">
            <a:solidFill>
              <a:schemeClr val="folHlink"/>
            </a:solidFill>
            <a:miter lim="800000"/>
            <a:headEnd/>
            <a:tailEnd/>
          </a:ln>
        </p:spPr>
      </p:pic>
      <p:sp>
        <p:nvSpPr>
          <p:cNvPr id="6" name="Titel 1"/>
          <p:cNvSpPr>
            <a:spLocks noGrp="1"/>
          </p:cNvSpPr>
          <p:nvPr>
            <p:ph type="title" idx="4294967295"/>
          </p:nvPr>
        </p:nvSpPr>
        <p:spPr>
          <a:xfrm>
            <a:off x="318851" y="137128"/>
            <a:ext cx="8739423" cy="975710"/>
          </a:xfrm>
        </p:spPr>
        <p:txBody>
          <a:bodyPr/>
          <a:lstStyle/>
          <a:p>
            <a:pPr eaLnBrk="1" hangingPunct="1">
              <a:lnSpc>
                <a:spcPct val="150000"/>
              </a:lnSpc>
              <a:defRPr/>
            </a:pPr>
            <a:r>
              <a:rPr lang="es-ES_tradnl" sz="2000" noProof="0" dirty="0" smtClean="0"/>
              <a:t>Ejemplo de cambio de la cubierta forestal detectado a partir </a:t>
            </a:r>
            <a:br>
              <a:rPr lang="es-ES_tradnl" sz="2000" noProof="0" dirty="0" smtClean="0"/>
            </a:br>
            <a:r>
              <a:rPr lang="es-ES_tradnl" sz="2000" noProof="0" dirty="0" smtClean="0"/>
              <a:t>de imágenes de Landsat TM sobre un sitio de Brasil</a:t>
            </a:r>
          </a:p>
        </p:txBody>
      </p:sp>
      <p:sp>
        <p:nvSpPr>
          <p:cNvPr id="73735" name="Text Box 6"/>
          <p:cNvSpPr txBox="1">
            <a:spLocks noChangeArrowheads="1"/>
          </p:cNvSpPr>
          <p:nvPr/>
        </p:nvSpPr>
        <p:spPr bwMode="auto">
          <a:xfrm>
            <a:off x="149972" y="4735411"/>
            <a:ext cx="2156666" cy="307777"/>
          </a:xfrm>
          <a:prstGeom prst="rect">
            <a:avLst/>
          </a:prstGeom>
          <a:noFill/>
          <a:ln w="9525">
            <a:noFill/>
            <a:miter lim="800000"/>
            <a:headEnd/>
            <a:tailEnd/>
          </a:ln>
        </p:spPr>
        <p:txBody>
          <a:bodyPr wrap="square">
            <a:spAutoFit/>
          </a:bodyPr>
          <a:lstStyle/>
          <a:p>
            <a:pPr algn="ctr">
              <a:spcBef>
                <a:spcPct val="10000"/>
              </a:spcBef>
            </a:pPr>
            <a:r>
              <a:rPr lang="en-US" sz="1400" dirty="0"/>
              <a:t>Imágenes de Landsat-5 TM</a:t>
            </a:r>
          </a:p>
        </p:txBody>
      </p:sp>
      <p:pic>
        <p:nvPicPr>
          <p:cNvPr id="73736" name="Picture 8" descr="S12_W058_10x10_05"/>
          <p:cNvPicPr>
            <a:picLocks noChangeAspect="1" noChangeArrowheads="1"/>
          </p:cNvPicPr>
          <p:nvPr/>
        </p:nvPicPr>
        <p:blipFill>
          <a:blip r:embed="rId5"/>
          <a:srcRect/>
          <a:stretch>
            <a:fillRect/>
          </a:stretch>
        </p:blipFill>
        <p:spPr bwMode="auto">
          <a:xfrm>
            <a:off x="6721475" y="3552825"/>
            <a:ext cx="1919288" cy="1912938"/>
          </a:xfrm>
          <a:prstGeom prst="rect">
            <a:avLst/>
          </a:prstGeom>
          <a:noFill/>
          <a:ln w="19050">
            <a:solidFill>
              <a:srgbClr val="FF0000"/>
            </a:solidFill>
            <a:miter lim="800000"/>
            <a:headEnd/>
            <a:tailEnd/>
          </a:ln>
        </p:spPr>
      </p:pic>
      <p:sp>
        <p:nvSpPr>
          <p:cNvPr id="73737" name="Rectangle 9"/>
          <p:cNvSpPr>
            <a:spLocks noChangeArrowheads="1"/>
          </p:cNvSpPr>
          <p:nvPr/>
        </p:nvSpPr>
        <p:spPr bwMode="auto">
          <a:xfrm>
            <a:off x="3219450" y="3524250"/>
            <a:ext cx="1385888" cy="1417638"/>
          </a:xfrm>
          <a:prstGeom prst="rect">
            <a:avLst/>
          </a:prstGeom>
          <a:noFill/>
          <a:ln w="19050">
            <a:solidFill>
              <a:srgbClr val="FF0000"/>
            </a:solidFill>
            <a:miter lim="800000"/>
            <a:headEnd/>
            <a:tailEnd/>
          </a:ln>
        </p:spPr>
        <p:txBody>
          <a:bodyPr wrap="none" anchor="ctr"/>
          <a:lstStyle/>
          <a:p>
            <a:endParaRPr lang="en-US" dirty="0"/>
          </a:p>
        </p:txBody>
      </p:sp>
      <p:sp>
        <p:nvSpPr>
          <p:cNvPr id="73738" name="Text Box 11"/>
          <p:cNvSpPr txBox="1">
            <a:spLocks noChangeArrowheads="1"/>
          </p:cNvSpPr>
          <p:nvPr/>
        </p:nvSpPr>
        <p:spPr bwMode="auto">
          <a:xfrm>
            <a:off x="4894729" y="1208088"/>
            <a:ext cx="3871446" cy="307777"/>
          </a:xfrm>
          <a:prstGeom prst="rect">
            <a:avLst/>
          </a:prstGeom>
          <a:noFill/>
          <a:ln w="9525">
            <a:noFill/>
            <a:miter lim="800000"/>
            <a:headEnd/>
            <a:tailEnd/>
          </a:ln>
        </p:spPr>
        <p:txBody>
          <a:bodyPr wrap="square">
            <a:spAutoFit/>
          </a:bodyPr>
          <a:lstStyle/>
          <a:p>
            <a:pPr algn="ctr">
              <a:spcBef>
                <a:spcPct val="10000"/>
              </a:spcBef>
            </a:pPr>
            <a:r>
              <a:rPr lang="en-US" sz="1400" dirty="0" smtClean="0"/>
              <a:t>Mapas de cubierta terrestre de 2001 a 2005</a:t>
            </a:r>
          </a:p>
        </p:txBody>
      </p:sp>
      <p:sp>
        <p:nvSpPr>
          <p:cNvPr id="73739" name="Text Box 6"/>
          <p:cNvSpPr txBox="1">
            <a:spLocks noChangeArrowheads="1"/>
          </p:cNvSpPr>
          <p:nvPr/>
        </p:nvSpPr>
        <p:spPr bwMode="auto">
          <a:xfrm>
            <a:off x="996950" y="1282700"/>
            <a:ext cx="1393825" cy="338138"/>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6 de agosto de 2001</a:t>
            </a:r>
          </a:p>
        </p:txBody>
      </p:sp>
      <p:sp>
        <p:nvSpPr>
          <p:cNvPr id="73740" name="Text Box 6"/>
          <p:cNvSpPr txBox="1">
            <a:spLocks noChangeArrowheads="1"/>
          </p:cNvSpPr>
          <p:nvPr/>
        </p:nvSpPr>
        <p:spPr bwMode="auto">
          <a:xfrm>
            <a:off x="3232150" y="2794000"/>
            <a:ext cx="1393825" cy="338138"/>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15 de junio de 2005</a:t>
            </a:r>
          </a:p>
        </p:txBody>
      </p:sp>
      <p:pic>
        <p:nvPicPr>
          <p:cNvPr id="73741" name="Picture 14" descr="S12_W058_10x10_00"/>
          <p:cNvPicPr>
            <a:picLocks noChangeAspect="1" noChangeArrowheads="1"/>
          </p:cNvPicPr>
          <p:nvPr/>
        </p:nvPicPr>
        <p:blipFill>
          <a:blip r:embed="rId6"/>
          <a:srcRect/>
          <a:stretch>
            <a:fillRect/>
          </a:stretch>
        </p:blipFill>
        <p:spPr bwMode="auto">
          <a:xfrm>
            <a:off x="5434013" y="1571625"/>
            <a:ext cx="1901825" cy="1898650"/>
          </a:xfrm>
          <a:prstGeom prst="rect">
            <a:avLst/>
          </a:prstGeom>
          <a:noFill/>
          <a:ln w="19050">
            <a:solidFill>
              <a:srgbClr val="FF0000"/>
            </a:solidFill>
            <a:miter lim="800000"/>
            <a:headEnd/>
            <a:tailEnd/>
          </a:ln>
        </p:spPr>
      </p:pic>
      <p:sp>
        <p:nvSpPr>
          <p:cNvPr id="73742" name="Text Box 6"/>
          <p:cNvSpPr txBox="1">
            <a:spLocks noChangeArrowheads="1"/>
          </p:cNvSpPr>
          <p:nvPr/>
        </p:nvSpPr>
        <p:spPr bwMode="auto">
          <a:xfrm>
            <a:off x="5670550" y="1536700"/>
            <a:ext cx="1504950" cy="336550"/>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6 de agosto de 2001</a:t>
            </a:r>
          </a:p>
        </p:txBody>
      </p:sp>
      <p:sp>
        <p:nvSpPr>
          <p:cNvPr id="73743" name="Text Box 6"/>
          <p:cNvSpPr txBox="1">
            <a:spLocks noChangeArrowheads="1"/>
          </p:cNvSpPr>
          <p:nvPr/>
        </p:nvSpPr>
        <p:spPr bwMode="auto">
          <a:xfrm>
            <a:off x="6915150" y="3505200"/>
            <a:ext cx="1504950" cy="336550"/>
          </a:xfrm>
          <a:prstGeom prst="rect">
            <a:avLst/>
          </a:prstGeom>
          <a:noFill/>
          <a:ln w="9525">
            <a:noFill/>
            <a:miter lim="800000"/>
            <a:headEnd/>
            <a:tailEnd/>
          </a:ln>
        </p:spPr>
        <p:txBody>
          <a:bodyPr>
            <a:spAutoFit/>
          </a:bodyPr>
          <a:lstStyle/>
          <a:p>
            <a:pPr algn="ctr">
              <a:spcBef>
                <a:spcPct val="10000"/>
              </a:spcBef>
            </a:pPr>
            <a:r>
              <a:rPr lang="en-US" sz="1600" b="1" dirty="0">
                <a:solidFill>
                  <a:schemeClr val="bg1"/>
                </a:solidFill>
              </a:rPr>
              <a:t>15 de junio de 2005</a:t>
            </a:r>
          </a:p>
        </p:txBody>
      </p:sp>
      <p:sp>
        <p:nvSpPr>
          <p:cNvPr id="73744" name="Text Box 8"/>
          <p:cNvSpPr txBox="1">
            <a:spLocks noChangeArrowheads="1"/>
          </p:cNvSpPr>
          <p:nvPr/>
        </p:nvSpPr>
        <p:spPr bwMode="auto">
          <a:xfrm>
            <a:off x="5862570" y="5448300"/>
            <a:ext cx="3076575" cy="584775"/>
          </a:xfrm>
          <a:prstGeom prst="rect">
            <a:avLst/>
          </a:prstGeom>
          <a:noFill/>
          <a:ln w="9525">
            <a:noFill/>
            <a:miter lim="800000"/>
            <a:headEnd/>
            <a:tailEnd/>
          </a:ln>
        </p:spPr>
        <p:txBody>
          <a:bodyPr>
            <a:spAutoFit/>
          </a:bodyPr>
          <a:lstStyle/>
          <a:p>
            <a:r>
              <a:rPr sz="1600" dirty="0" smtClean="0"/>
              <a:t>Fuentes: USGS 2015, conjunto de datos de GLS; Eva </a:t>
            </a:r>
            <a:r>
              <a:rPr lang="en-US" sz="1600" dirty="0" smtClean="0"/>
              <a:t>y otros, </a:t>
            </a:r>
            <a:r>
              <a:rPr sz="1600" dirty="0" smtClean="0"/>
              <a:t>2012. </a:t>
            </a:r>
            <a:endParaRPr lang="es-ES" sz="1600" dirty="0"/>
          </a:p>
        </p:txBody>
      </p:sp>
      <p:sp>
        <p:nvSpPr>
          <p:cNvPr id="17" name="TextBox 16"/>
          <p:cNvSpPr txBox="1"/>
          <p:nvPr/>
        </p:nvSpPr>
        <p:spPr>
          <a:xfrm>
            <a:off x="7614444" y="2380000"/>
            <a:ext cx="1508746" cy="969496"/>
          </a:xfrm>
          <a:prstGeom prst="rect">
            <a:avLst/>
          </a:prstGeom>
          <a:solidFill>
            <a:schemeClr val="bg1"/>
          </a:solidFill>
        </p:spPr>
        <p:txBody>
          <a:bodyPr wrap="none" rtlCol="0">
            <a:spAutoFit/>
          </a:bodyPr>
          <a:lstStyle/>
          <a:p>
            <a:r>
              <a:rPr lang="es-VE" sz="1200" b="1" dirty="0" smtClean="0">
                <a:solidFill>
                  <a:schemeClr val="accent6"/>
                </a:solidFill>
                <a:latin typeface="Verdana" pitchFamily="34" charset="0"/>
              </a:rPr>
              <a:t>Referencias</a:t>
            </a:r>
          </a:p>
          <a:p>
            <a:r>
              <a:rPr lang="es-VE" sz="900" dirty="0" smtClean="0">
                <a:solidFill>
                  <a:schemeClr val="accent6"/>
                </a:solidFill>
                <a:latin typeface="Verdana" pitchFamily="34" charset="0"/>
              </a:rPr>
              <a:t>Cubierta de árboles</a:t>
            </a:r>
          </a:p>
          <a:p>
            <a:r>
              <a:rPr lang="es-VE" sz="900" dirty="0" smtClean="0">
                <a:solidFill>
                  <a:schemeClr val="accent6"/>
                </a:solidFill>
                <a:latin typeface="Verdana" pitchFamily="34" charset="0"/>
              </a:rPr>
              <a:t>Mosaico de cubierta </a:t>
            </a:r>
          </a:p>
          <a:p>
            <a:r>
              <a:rPr lang="es-VE" sz="900" dirty="0" smtClean="0">
                <a:solidFill>
                  <a:schemeClr val="accent6"/>
                </a:solidFill>
                <a:latin typeface="Verdana" pitchFamily="34" charset="0"/>
              </a:rPr>
              <a:t>de árboles</a:t>
            </a:r>
          </a:p>
          <a:p>
            <a:r>
              <a:rPr lang="es-VE" sz="900" dirty="0" smtClean="0">
                <a:solidFill>
                  <a:schemeClr val="accent6"/>
                </a:solidFill>
                <a:latin typeface="Verdana" pitchFamily="34" charset="0"/>
              </a:rPr>
              <a:t>Otro terreno maderero</a:t>
            </a:r>
          </a:p>
          <a:p>
            <a:r>
              <a:rPr lang="es-VE" sz="900" dirty="0" smtClean="0">
                <a:solidFill>
                  <a:schemeClr val="accent6"/>
                </a:solidFill>
                <a:latin typeface="Verdana" pitchFamily="34" charset="0"/>
              </a:rPr>
              <a:t>Otra cubierta terrestre</a:t>
            </a:r>
          </a:p>
        </p:txBody>
      </p:sp>
      <p:pic>
        <p:nvPicPr>
          <p:cNvPr id="16" name="Picture 14" descr="N19_E100_10x10_90-10segm"/>
          <p:cNvPicPr>
            <a:picLocks noChangeAspect="1" noChangeArrowheads="1"/>
          </p:cNvPicPr>
          <p:nvPr/>
        </p:nvPicPr>
        <p:blipFill rotWithShape="1">
          <a:blip r:embed="rId7"/>
          <a:srcRect l="72224" t="3489" r="25210" b="87212"/>
          <a:stretch/>
        </p:blipFill>
        <p:spPr bwMode="auto">
          <a:xfrm>
            <a:off x="7387892" y="2554932"/>
            <a:ext cx="317500" cy="73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sz="2800" noProof="0" dirty="0" smtClean="0"/>
              <a:t>Verificación visual</a:t>
            </a:r>
            <a:endParaRPr lang="es-ES_tradnl" sz="2800" noProof="0" dirty="0"/>
          </a:p>
        </p:txBody>
      </p:sp>
      <p:sp>
        <p:nvSpPr>
          <p:cNvPr id="75780" name="Tijdelijke aanduiding voor tekst 2"/>
          <p:cNvSpPr>
            <a:spLocks noGrp="1"/>
          </p:cNvSpPr>
          <p:nvPr>
            <p:ph type="body" sz="quarter" idx="10"/>
          </p:nvPr>
        </p:nvSpPr>
        <p:spPr>
          <a:xfrm>
            <a:off x="271463" y="1895475"/>
            <a:ext cx="8548687" cy="3190875"/>
          </a:xfrm>
        </p:spPr>
        <p:txBody>
          <a:bodyPr/>
          <a:lstStyle/>
          <a:p>
            <a:pPr eaLnBrk="1" hangingPunct="1"/>
            <a:r>
              <a:rPr lang="es-ES_tradnl" noProof="0" dirty="0" smtClean="0"/>
              <a:t>La verificación (o clasificación) visual es indispensable.</a:t>
            </a:r>
          </a:p>
          <a:p>
            <a:pPr eaLnBrk="1" hangingPunct="1"/>
            <a:r>
              <a:rPr lang="es-ES_tradnl" noProof="0" dirty="0" smtClean="0"/>
              <a:t>En la verificación se deben aprovechar los pares de imágenes.</a:t>
            </a:r>
          </a:p>
          <a:p>
            <a:pPr eaLnBrk="1" hangingPunct="1"/>
            <a:r>
              <a:rPr lang="es-ES_tradnl" noProof="0" dirty="0" smtClean="0"/>
              <a:t>Los mapas existentes pueden utilizarse como apoyo.</a:t>
            </a:r>
          </a:p>
          <a:p>
            <a:pPr eaLnBrk="1" hangingPunct="1"/>
            <a:r>
              <a:rPr lang="es-ES_tradnl" noProof="0" dirty="0" smtClean="0"/>
              <a:t>Se prefieren los pares de imágenes individuales a los mosaicos de imágenes.</a:t>
            </a:r>
          </a:p>
          <a:p>
            <a:pPr eaLnBrk="1" hangingPunct="1"/>
            <a:r>
              <a:rPr lang="es-ES_tradnl" noProof="0" dirty="0" smtClean="0"/>
              <a:t>Se deben </a:t>
            </a:r>
            <a:r>
              <a:rPr lang="es-ES_tradnl" dirty="0" smtClean="0"/>
              <a:t>tener en cuenta </a:t>
            </a:r>
            <a:r>
              <a:rPr lang="es-ES_tradnl" noProof="0" dirty="0" smtClean="0"/>
              <a:t>las características espectrales, espaciales y temporales (estacionalidad) de los bosques.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bwMode="auto">
          <a:xfrm>
            <a:off x="243209" y="171809"/>
            <a:ext cx="8748391" cy="7902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n-US" sz="2000" dirty="0" smtClean="0"/>
              <a:t>Ejemplo de validación visual de los resultados de la evaluación automatizada de CCI-FAO</a:t>
            </a:r>
          </a:p>
        </p:txBody>
      </p:sp>
      <p:sp>
        <p:nvSpPr>
          <p:cNvPr id="77828" name="Text Box 8"/>
          <p:cNvSpPr txBox="1">
            <a:spLocks noChangeArrowheads="1"/>
          </p:cNvSpPr>
          <p:nvPr/>
        </p:nvSpPr>
        <p:spPr bwMode="auto">
          <a:xfrm>
            <a:off x="47625" y="4892962"/>
            <a:ext cx="2454275" cy="1107996"/>
          </a:xfrm>
          <a:prstGeom prst="rect">
            <a:avLst/>
          </a:prstGeom>
          <a:noFill/>
          <a:ln w="9525">
            <a:noFill/>
            <a:miter lim="800000"/>
            <a:headEnd/>
            <a:tailEnd/>
          </a:ln>
        </p:spPr>
        <p:txBody>
          <a:bodyPr wrap="square">
            <a:spAutoFit/>
          </a:bodyPr>
          <a:lstStyle/>
          <a:p>
            <a:pPr algn="r"/>
            <a:r>
              <a:rPr lang="es-DO" sz="1600" dirty="0" smtClean="0">
                <a:solidFill>
                  <a:schemeClr val="bg2"/>
                </a:solidFill>
              </a:rPr>
              <a:t>Fuente: </a:t>
            </a:r>
            <a:r>
              <a:rPr lang="es-DO" sz="1600" dirty="0" smtClean="0"/>
              <a:t>USGS 2015, conjunto de datos de GLS; </a:t>
            </a:r>
            <a:r>
              <a:rPr lang="es-DO" sz="1600" dirty="0" smtClean="0">
                <a:solidFill>
                  <a:schemeClr val="bg2"/>
                </a:solidFill>
              </a:rPr>
              <a:t>CCI;</a:t>
            </a:r>
            <a:r>
              <a:rPr lang="es-DO" dirty="0" smtClean="0"/>
              <a:t> </a:t>
            </a:r>
            <a:r>
              <a:rPr lang="es-DO" sz="1600" dirty="0" smtClean="0">
                <a:solidFill>
                  <a:schemeClr val="bg2"/>
                </a:solidFill>
              </a:rPr>
              <a:t>Simonetti y otros, 2011 </a:t>
            </a:r>
            <a:endParaRPr lang="es-DO" sz="1600" dirty="0">
              <a:solidFill>
                <a:schemeClr val="bg2"/>
              </a:solidFill>
            </a:endParaRPr>
          </a:p>
        </p:txBody>
      </p:sp>
      <p:pic>
        <p:nvPicPr>
          <p:cNvPr id="77829" name="Picture 14" descr="N19_E100_10x10_90-10segm"/>
          <p:cNvPicPr>
            <a:picLocks noChangeAspect="1" noChangeArrowheads="1"/>
          </p:cNvPicPr>
          <p:nvPr/>
        </p:nvPicPr>
        <p:blipFill>
          <a:blip r:embed="rId3"/>
          <a:srcRect/>
          <a:stretch>
            <a:fillRect/>
          </a:stretch>
        </p:blipFill>
        <p:spPr bwMode="auto">
          <a:xfrm>
            <a:off x="2533650" y="990600"/>
            <a:ext cx="6486525" cy="4686300"/>
          </a:xfrm>
          <a:prstGeom prst="rect">
            <a:avLst/>
          </a:prstGeom>
          <a:noFill/>
          <a:ln w="9525">
            <a:noFill/>
            <a:miter lim="800000"/>
            <a:headEnd/>
            <a:tailEnd/>
          </a:ln>
        </p:spPr>
      </p:pic>
      <p:sp>
        <p:nvSpPr>
          <p:cNvPr id="77830" name="Text Box 6"/>
          <p:cNvSpPr txBox="1">
            <a:spLocks noChangeArrowheads="1"/>
          </p:cNvSpPr>
          <p:nvPr/>
        </p:nvSpPr>
        <p:spPr bwMode="auto">
          <a:xfrm>
            <a:off x="354013" y="1428750"/>
            <a:ext cx="1925637" cy="3416292"/>
          </a:xfrm>
          <a:prstGeom prst="rect">
            <a:avLst/>
          </a:prstGeom>
          <a:noFill/>
          <a:ln w="9525">
            <a:noFill/>
            <a:miter lim="800000"/>
            <a:headEnd/>
            <a:tailEnd/>
          </a:ln>
        </p:spPr>
        <p:txBody>
          <a:bodyPr lIns="91411" tIns="45706" rIns="91411" bIns="45706">
            <a:spAutoFit/>
          </a:bodyPr>
          <a:lstStyle/>
          <a:p>
            <a:pPr algn="ctr" defTabSz="1279525"/>
            <a:r>
              <a:rPr lang="es-EC" b="1" dirty="0" smtClean="0">
                <a:solidFill>
                  <a:schemeClr val="bg2"/>
                </a:solidFill>
              </a:rPr>
              <a:t>Validación del experto</a:t>
            </a:r>
          </a:p>
          <a:p>
            <a:pPr algn="ctr" defTabSz="1279525"/>
            <a:r>
              <a:rPr lang="es-EC" b="1" dirty="0" smtClean="0">
                <a:solidFill>
                  <a:schemeClr val="bg2"/>
                </a:solidFill>
              </a:rPr>
              <a:t> con una herramienta de validación adaptada</a:t>
            </a:r>
          </a:p>
          <a:p>
            <a:pPr algn="ctr" defTabSz="1279525"/>
            <a:endParaRPr lang="es-EC" dirty="0" smtClean="0">
              <a:solidFill>
                <a:schemeClr val="bg2"/>
              </a:solidFill>
            </a:endParaRPr>
          </a:p>
          <a:p>
            <a:pPr algn="ctr" defTabSz="1279525"/>
            <a:r>
              <a:rPr lang="es-EC" dirty="0" smtClean="0">
                <a:solidFill>
                  <a:schemeClr val="bg2"/>
                </a:solidFill>
              </a:rPr>
              <a:t>Control e </a:t>
            </a:r>
          </a:p>
          <a:p>
            <a:pPr algn="ctr" defTabSz="1279525"/>
            <a:r>
              <a:rPr lang="es-EC" dirty="0" smtClean="0">
                <a:solidFill>
                  <a:schemeClr val="bg2"/>
                </a:solidFill>
              </a:rPr>
              <a:t>interpretación</a:t>
            </a:r>
          </a:p>
          <a:p>
            <a:pPr algn="ctr" defTabSz="1279525"/>
            <a:r>
              <a:rPr lang="es-EC" dirty="0" smtClean="0">
                <a:solidFill>
                  <a:schemeClr val="bg2"/>
                </a:solidFill>
              </a:rPr>
              <a:t>visual</a:t>
            </a:r>
          </a:p>
          <a:p>
            <a:pPr algn="ctr" defTabSz="1279525"/>
            <a:r>
              <a:rPr lang="es-EC" dirty="0" smtClean="0">
                <a:solidFill>
                  <a:schemeClr val="bg2"/>
                </a:solidFill>
              </a:rPr>
              <a:t>del mapeo automatizado</a:t>
            </a:r>
            <a:endParaRPr lang="es-EC" dirty="0">
              <a:solidFill>
                <a:schemeClr val="bg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noProof="0" dirty="0" smtClean="0"/>
              <a:t>Esquema de la conferencia</a:t>
            </a:r>
            <a:endParaRPr lang="es-ES_tradnl" noProof="0"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Introducción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Selección de un enfoque </a:t>
            </a:r>
            <a:r>
              <a:rPr lang="es-ES_tradnl" dirty="0">
                <a:solidFill>
                  <a:schemeClr val="bg2">
                    <a:lumMod val="20000"/>
                    <a:lumOff val="80000"/>
                  </a:schemeClr>
                </a:solidFill>
              </a:rPr>
              <a:t>de seguimiento</a:t>
            </a:r>
            <a:endParaRPr lang="es-ES_tradnl" noProof="0" dirty="0" smtClean="0">
              <a:solidFill>
                <a:schemeClr val="bg2">
                  <a:lumMod val="20000"/>
                  <a:lumOff val="80000"/>
                </a:schemeClr>
              </a:solidFill>
            </a:endParaRP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Clasificación y análisis de imágenes</a:t>
            </a:r>
          </a:p>
          <a:p>
            <a:pPr marL="342900" indent="-342900" eaLnBrk="1" hangingPunct="1">
              <a:lnSpc>
                <a:spcPct val="100000"/>
              </a:lnSpc>
              <a:buSzPct val="100000"/>
              <a:buFont typeface="Verdana" pitchFamily="34" charset="0"/>
              <a:buAutoNum type="arabicPeriod"/>
            </a:pPr>
            <a:r>
              <a:rPr lang="es-ES_tradnl" b="1" noProof="0" dirty="0" smtClean="0"/>
              <a:t>Evaluación de la exactitud</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Limitaciones en el uso de datos satelitales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091" y="134940"/>
            <a:ext cx="8699983" cy="1005051"/>
          </a:xfrm>
        </p:spPr>
        <p:txBody>
          <a:bodyPr/>
          <a:lstStyle/>
          <a:p>
            <a:pPr eaLnBrk="1" hangingPunct="1">
              <a:defRPr/>
            </a:pPr>
            <a:r>
              <a:rPr lang="es-ES_tradnl" sz="2800" noProof="0" dirty="0" smtClean="0"/>
              <a:t>Conceptos básicos de una evaluación </a:t>
            </a:r>
            <a:br>
              <a:rPr lang="es-ES_tradnl" sz="2800" noProof="0" dirty="0" smtClean="0"/>
            </a:br>
            <a:r>
              <a:rPr lang="es-ES_tradnl" sz="2800" noProof="0" dirty="0" smtClean="0"/>
              <a:t>de exactitud</a:t>
            </a:r>
            <a:endParaRPr lang="es-ES_tradnl" sz="2800" noProof="0" dirty="0"/>
          </a:p>
        </p:txBody>
      </p:sp>
      <p:sp>
        <p:nvSpPr>
          <p:cNvPr id="79876" name="Tijdelijke aanduiding voor tekst 2"/>
          <p:cNvSpPr>
            <a:spLocks noGrp="1"/>
          </p:cNvSpPr>
          <p:nvPr>
            <p:ph type="body" sz="quarter" idx="10"/>
          </p:nvPr>
        </p:nvSpPr>
        <p:spPr>
          <a:xfrm>
            <a:off x="295275" y="1139991"/>
            <a:ext cx="8604250" cy="4432299"/>
          </a:xfrm>
        </p:spPr>
        <p:txBody>
          <a:bodyPr/>
          <a:lstStyle/>
          <a:p>
            <a:pPr eaLnBrk="1" hangingPunct="1"/>
            <a:r>
              <a:rPr lang="es-ES_tradnl" sz="1950" noProof="0" dirty="0" smtClean="0"/>
              <a:t>La presentación de información sobre la exactitud y la verificación de los resultados es un componente fundamental de un sistema de vigilancia.</a:t>
            </a:r>
          </a:p>
          <a:p>
            <a:pPr eaLnBrk="1" hangingPunct="1"/>
            <a:r>
              <a:rPr lang="es-ES_tradnl" sz="1950" noProof="0" dirty="0" smtClean="0"/>
              <a:t>La evaluación de exactitud debe basarse en los datos de mayor calidad, p. ej., observaciones </a:t>
            </a:r>
            <a:r>
              <a:rPr lang="es-ES_tradnl" sz="1950" i="1" dirty="0" smtClean="0"/>
              <a:t>in situ</a:t>
            </a:r>
            <a:r>
              <a:rPr lang="es-ES_tradnl" sz="1950" dirty="0" smtClean="0"/>
              <a:t> </a:t>
            </a:r>
            <a:r>
              <a:rPr lang="es-ES_tradnl" sz="1950" noProof="0" dirty="0" smtClean="0"/>
              <a:t>o análisis de datos </a:t>
            </a:r>
            <a:r>
              <a:rPr lang="es-ES_tradnl" sz="1950" dirty="0"/>
              <a:t>de muy alta </a:t>
            </a:r>
            <a:r>
              <a:rPr lang="es-ES_tradnl" sz="1950" dirty="0" smtClean="0"/>
              <a:t>resolución recogidos por satélites </a:t>
            </a:r>
            <a:r>
              <a:rPr lang="es-ES_tradnl" sz="1950" noProof="0" dirty="0" smtClean="0"/>
              <a:t>o aeronaves.</a:t>
            </a:r>
          </a:p>
          <a:p>
            <a:pPr eaLnBrk="1" hangingPunct="1"/>
            <a:r>
              <a:rPr lang="es-ES_tradnl" sz="1950" noProof="0" dirty="0" smtClean="0"/>
              <a:t>Es necesario prestar atención al momento al que corresponden los conjuntos de datos de referencia, de modo tal que coincidan con el conjunto de datos que se ha utilizado para el mapeo de la cubierta forestal.</a:t>
            </a:r>
          </a:p>
          <a:p>
            <a:pPr eaLnBrk="1" hangingPunct="1"/>
            <a:r>
              <a:rPr lang="es-ES_tradnl" sz="1950" noProof="0" dirty="0" smtClean="0"/>
              <a:t>Idealmente, debe utilizarse un procedimiento de muestreo estadísticamente válido para determinar la exactitud; esto debe conducir a una descripción cuantitativa de la incertidumbre de las estimaciones del área forestal.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bwMode="auto">
          <a:xfrm>
            <a:off x="71759" y="171809"/>
            <a:ext cx="8919841" cy="74063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eaLnBrk="1" hangingPunct="1">
              <a:lnSpc>
                <a:spcPts val="3000"/>
              </a:lnSpc>
              <a:defRPr/>
            </a:pPr>
            <a:r>
              <a:rPr lang="es-BO" sz="2000" dirty="0" smtClean="0"/>
              <a:t>Ejemplo de la utilidad de imágenes de muy alta resolución </a:t>
            </a:r>
            <a:br>
              <a:rPr lang="es-BO" sz="2000" dirty="0" smtClean="0"/>
            </a:br>
            <a:r>
              <a:rPr lang="es-BO" sz="2000" dirty="0" smtClean="0"/>
              <a:t>en la evaluación de exactitud</a:t>
            </a:r>
          </a:p>
        </p:txBody>
      </p:sp>
      <p:sp>
        <p:nvSpPr>
          <p:cNvPr id="81924" name="Text Box 8"/>
          <p:cNvSpPr txBox="1">
            <a:spLocks noChangeArrowheads="1"/>
          </p:cNvSpPr>
          <p:nvPr/>
        </p:nvSpPr>
        <p:spPr bwMode="auto">
          <a:xfrm>
            <a:off x="1070769" y="5692775"/>
            <a:ext cx="8073231" cy="338554"/>
          </a:xfrm>
          <a:prstGeom prst="rect">
            <a:avLst/>
          </a:prstGeom>
          <a:noFill/>
          <a:ln w="9525">
            <a:noFill/>
            <a:miter lim="800000"/>
            <a:headEnd/>
            <a:tailEnd/>
          </a:ln>
        </p:spPr>
        <p:txBody>
          <a:bodyPr wrap="square">
            <a:spAutoFit/>
          </a:bodyPr>
          <a:lstStyle/>
          <a:p>
            <a:r>
              <a:rPr lang="en-US" sz="1600" dirty="0">
                <a:solidFill>
                  <a:schemeClr val="bg2"/>
                </a:solidFill>
              </a:rPr>
              <a:t>Fuente: </a:t>
            </a:r>
            <a:r>
              <a:rPr lang="en-US" sz="1600" dirty="0" smtClean="0"/>
              <a:t>USGS, 2015, conjunto de datos de GLS; proyecto de </a:t>
            </a:r>
            <a:r>
              <a:rPr lang="en-US" sz="1600" dirty="0" smtClean="0">
                <a:solidFill>
                  <a:schemeClr val="bg2"/>
                </a:solidFill>
              </a:rPr>
              <a:t>TropForest de ESA/CCI (Kompsat). </a:t>
            </a:r>
            <a:endParaRPr lang="es-ES" sz="1600" dirty="0">
              <a:solidFill>
                <a:schemeClr val="bg2"/>
              </a:solidFill>
            </a:endParaRPr>
          </a:p>
        </p:txBody>
      </p:sp>
      <p:pic>
        <p:nvPicPr>
          <p:cNvPr id="81925" name="Picture 2"/>
          <p:cNvPicPr>
            <a:picLocks noChangeAspect="1" noChangeArrowheads="1"/>
          </p:cNvPicPr>
          <p:nvPr/>
        </p:nvPicPr>
        <p:blipFill>
          <a:blip r:embed="rId3"/>
          <a:srcRect/>
          <a:stretch>
            <a:fillRect/>
          </a:stretch>
        </p:blipFill>
        <p:spPr bwMode="auto">
          <a:xfrm>
            <a:off x="309563" y="1476375"/>
            <a:ext cx="4100512" cy="4216400"/>
          </a:xfrm>
          <a:prstGeom prst="rect">
            <a:avLst/>
          </a:prstGeom>
          <a:noFill/>
          <a:ln w="9525">
            <a:noFill/>
            <a:miter lim="800000"/>
            <a:headEnd/>
            <a:tailEnd/>
          </a:ln>
        </p:spPr>
      </p:pic>
      <p:pic>
        <p:nvPicPr>
          <p:cNvPr id="81926" name="Picture 3"/>
          <p:cNvPicPr>
            <a:picLocks noChangeAspect="1" noChangeArrowheads="1"/>
          </p:cNvPicPr>
          <p:nvPr/>
        </p:nvPicPr>
        <p:blipFill>
          <a:blip r:embed="rId4"/>
          <a:srcRect/>
          <a:stretch>
            <a:fillRect/>
          </a:stretch>
        </p:blipFill>
        <p:spPr bwMode="auto">
          <a:xfrm>
            <a:off x="4737100" y="1476375"/>
            <a:ext cx="4090988" cy="4216400"/>
          </a:xfrm>
          <a:prstGeom prst="rect">
            <a:avLst/>
          </a:prstGeom>
          <a:noFill/>
          <a:ln w="9525">
            <a:noFill/>
            <a:miter lim="800000"/>
            <a:headEnd/>
            <a:tailEnd/>
          </a:ln>
        </p:spPr>
      </p:pic>
      <p:sp>
        <p:nvSpPr>
          <p:cNvPr id="81927" name="Rectangle 13"/>
          <p:cNvSpPr>
            <a:spLocks noChangeArrowheads="1"/>
          </p:cNvSpPr>
          <p:nvPr/>
        </p:nvSpPr>
        <p:spPr bwMode="auto">
          <a:xfrm>
            <a:off x="4791075" y="1524000"/>
            <a:ext cx="1428750" cy="307975"/>
          </a:xfrm>
          <a:prstGeom prst="rect">
            <a:avLst/>
          </a:prstGeom>
          <a:solidFill>
            <a:srgbClr val="FFFFFF"/>
          </a:solidFill>
          <a:ln w="9525">
            <a:noFill/>
            <a:miter lim="800000"/>
            <a:headEnd/>
            <a:tailEnd/>
          </a:ln>
        </p:spPr>
        <p:txBody>
          <a:bodyPr>
            <a:spAutoFit/>
          </a:bodyPr>
          <a:lstStyle/>
          <a:p>
            <a:pPr algn="ctr"/>
            <a:r>
              <a:rPr lang="en-US" altLang="en-US" sz="1400" dirty="0">
                <a:latin typeface="Arial" charset="0"/>
              </a:rPr>
              <a:t>Kompsat-2</a:t>
            </a:r>
          </a:p>
        </p:txBody>
      </p:sp>
      <p:sp>
        <p:nvSpPr>
          <p:cNvPr id="81928" name="Rectangle 14"/>
          <p:cNvSpPr>
            <a:spLocks noChangeArrowheads="1"/>
          </p:cNvSpPr>
          <p:nvPr/>
        </p:nvSpPr>
        <p:spPr bwMode="auto">
          <a:xfrm>
            <a:off x="371475" y="1524000"/>
            <a:ext cx="1398588" cy="307975"/>
          </a:xfrm>
          <a:prstGeom prst="rect">
            <a:avLst/>
          </a:prstGeom>
          <a:solidFill>
            <a:srgbClr val="FFFFFF"/>
          </a:solidFill>
          <a:ln w="9525">
            <a:noFill/>
            <a:miter lim="800000"/>
            <a:headEnd/>
            <a:tailEnd/>
          </a:ln>
        </p:spPr>
        <p:txBody>
          <a:bodyPr>
            <a:spAutoFit/>
          </a:bodyPr>
          <a:lstStyle/>
          <a:p>
            <a:pPr algn="ctr"/>
            <a:r>
              <a:rPr lang="en-US" altLang="en-US" sz="1400" dirty="0">
                <a:latin typeface="Arial" charset="0"/>
              </a:rPr>
              <a:t>Landsat ETM+</a:t>
            </a:r>
          </a:p>
        </p:txBody>
      </p:sp>
      <p:sp>
        <p:nvSpPr>
          <p:cNvPr id="81929" name="Rectangle 11"/>
          <p:cNvSpPr>
            <a:spLocks noChangeArrowheads="1"/>
          </p:cNvSpPr>
          <p:nvPr/>
        </p:nvSpPr>
        <p:spPr bwMode="auto">
          <a:xfrm>
            <a:off x="0" y="912445"/>
            <a:ext cx="8717897" cy="646331"/>
          </a:xfrm>
          <a:prstGeom prst="rect">
            <a:avLst/>
          </a:prstGeom>
          <a:noFill/>
          <a:ln w="9525">
            <a:noFill/>
            <a:miter lim="800000"/>
            <a:headEnd/>
            <a:tailEnd/>
          </a:ln>
        </p:spPr>
        <p:txBody>
          <a:bodyPr wrap="square">
            <a:spAutoFit/>
          </a:bodyPr>
          <a:lstStyle/>
          <a:p>
            <a:pPr algn="ctr"/>
            <a:r>
              <a:rPr lang="es-BO" altLang="en-US" sz="1750" b="1" dirty="0" smtClean="0">
                <a:solidFill>
                  <a:schemeClr val="bg2"/>
                </a:solidFill>
                <a:latin typeface="Arial" charset="0"/>
              </a:rPr>
              <a:t>Comparación entre la resolución de 30 m de LANDSAT y los 4 m de Kompsat-2 (RGB: NIR-R-G)</a:t>
            </a:r>
            <a:endParaRPr lang="es-BO" altLang="en-US" sz="1750" b="1" dirty="0">
              <a:solidFill>
                <a:schemeClr val="bg2"/>
              </a:solidFill>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163514"/>
            <a:ext cx="8442796" cy="967017"/>
          </a:xfrm>
        </p:spPr>
        <p:txBody>
          <a:bodyPr/>
          <a:lstStyle/>
          <a:p>
            <a:pPr eaLnBrk="1" hangingPunct="1">
              <a:defRPr/>
            </a:pPr>
            <a:r>
              <a:rPr lang="es-ES_tradnl" sz="2800" noProof="0" dirty="0" smtClean="0"/>
              <a:t>Consideraciones para la presentación </a:t>
            </a:r>
            <a:br>
              <a:rPr lang="es-ES_tradnl" sz="2800" noProof="0" dirty="0" smtClean="0"/>
            </a:br>
            <a:r>
              <a:rPr lang="es-ES_tradnl" sz="2800" noProof="0" dirty="0" smtClean="0"/>
              <a:t>de informes</a:t>
            </a:r>
            <a:endParaRPr lang="es-ES_tradnl" sz="2800" noProof="0" dirty="0"/>
          </a:p>
        </p:txBody>
      </p:sp>
      <p:sp>
        <p:nvSpPr>
          <p:cNvPr id="86020" name="Tijdelijke aanduiding voor tekst 2"/>
          <p:cNvSpPr>
            <a:spLocks noGrp="1"/>
          </p:cNvSpPr>
          <p:nvPr>
            <p:ph type="body" sz="quarter" idx="10"/>
          </p:nvPr>
        </p:nvSpPr>
        <p:spPr>
          <a:xfrm>
            <a:off x="154430" y="1254125"/>
            <a:ext cx="8856569" cy="4357688"/>
          </a:xfrm>
        </p:spPr>
        <p:txBody>
          <a:bodyPr/>
          <a:lstStyle/>
          <a:p>
            <a:pPr eaLnBrk="1" hangingPunct="1"/>
            <a:r>
              <a:rPr lang="es-ES_tradnl" sz="2000" noProof="0" dirty="0" smtClean="0"/>
              <a:t>Como las áreas de cambio de la cubierta terrestre son </a:t>
            </a:r>
            <a:r>
              <a:rPr lang="es-ES_tradnl" sz="2000" dirty="0" smtClean="0"/>
              <a:t>importantes factores que impulsan </a:t>
            </a:r>
            <a:r>
              <a:rPr lang="es-ES_tradnl" sz="2000" noProof="0" dirty="0" smtClean="0"/>
              <a:t>las emisiones, es esencial </a:t>
            </a:r>
            <a:r>
              <a:rPr lang="es-ES_tradnl" sz="2000" dirty="0" smtClean="0"/>
              <a:t>estimar </a:t>
            </a:r>
            <a:r>
              <a:rPr lang="es-ES_tradnl" sz="2000" dirty="0"/>
              <a:t>estas </a:t>
            </a:r>
            <a:r>
              <a:rPr lang="es-ES_tradnl" sz="2000" dirty="0" smtClean="0"/>
              <a:t>áreas con </a:t>
            </a:r>
            <a:r>
              <a:rPr lang="es-ES_tradnl" sz="2000" noProof="0" dirty="0" smtClean="0"/>
              <a:t>la mayor precisión posible.</a:t>
            </a:r>
          </a:p>
          <a:p>
            <a:pPr eaLnBrk="1" hangingPunct="1"/>
            <a:r>
              <a:rPr lang="es-ES_tradnl" sz="2000" noProof="0" dirty="0" smtClean="0"/>
              <a:t>Se pueden utilizar los resultados de una evaluación rigurosa de la exactitud para ajustar las estimaciones del área y calcular las incertidumbres para las áreas de cada clase.</a:t>
            </a:r>
          </a:p>
          <a:p>
            <a:pPr eaLnBrk="1" hangingPunct="1"/>
            <a:r>
              <a:rPr lang="es-ES_tradnl" sz="2000" noProof="0" dirty="0" smtClean="0"/>
              <a:t>Si no puede aplicarse un enfoque estadístico, se puede utilizar la información obtenida a través de otros medios para comprender la exactitud del mapa. Dicha información puede incluir:</a:t>
            </a:r>
          </a:p>
          <a:p>
            <a:pPr lvl="1" eaLnBrk="1" hangingPunct="1">
              <a:lnSpc>
                <a:spcPts val="2000"/>
              </a:lnSpc>
              <a:buFont typeface="Arial" charset="0"/>
              <a:buChar char="•"/>
            </a:pPr>
            <a:r>
              <a:rPr lang="es-ES_tradnl" sz="2000" noProof="0" dirty="0" smtClean="0"/>
              <a:t>Comparaciones con otros mapas</a:t>
            </a:r>
          </a:p>
          <a:p>
            <a:pPr lvl="1" eaLnBrk="1" hangingPunct="1">
              <a:lnSpc>
                <a:spcPts val="2000"/>
              </a:lnSpc>
              <a:buFont typeface="Arial" charset="0"/>
              <a:buChar char="•"/>
            </a:pPr>
            <a:r>
              <a:rPr lang="es-ES_tradnl" sz="2000" noProof="0" dirty="0" smtClean="0"/>
              <a:t>Revisión y análisis sistemáticos a cargo de expertos locales</a:t>
            </a:r>
          </a:p>
          <a:p>
            <a:pPr lvl="1" eaLnBrk="1" hangingPunct="1">
              <a:lnSpc>
                <a:spcPts val="2000"/>
              </a:lnSpc>
              <a:buFont typeface="Arial" charset="0"/>
              <a:buChar char="•"/>
            </a:pPr>
            <a:r>
              <a:rPr lang="es-ES_tradnl" sz="2000" noProof="0" dirty="0" smtClean="0"/>
              <a:t>Comparaciones con estadísticas no espaciales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noProof="0" dirty="0" smtClean="0"/>
              <a:t>Esquema de la conferencia</a:t>
            </a:r>
            <a:endParaRPr lang="es-ES_tradnl" noProof="0"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Introducción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Selección de un enfoque </a:t>
            </a:r>
            <a:r>
              <a:rPr lang="es-ES_tradnl" dirty="0">
                <a:solidFill>
                  <a:schemeClr val="bg2">
                    <a:lumMod val="20000"/>
                    <a:lumOff val="80000"/>
                  </a:schemeClr>
                </a:solidFill>
              </a:rPr>
              <a:t>de seguimiento</a:t>
            </a:r>
            <a:endParaRPr lang="es-ES_tradnl" noProof="0" dirty="0" smtClean="0">
              <a:solidFill>
                <a:schemeClr val="bg2">
                  <a:lumMod val="20000"/>
                  <a:lumOff val="80000"/>
                </a:schemeClr>
              </a:solidFill>
            </a:endParaRP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Clasificación y análisis de imágenes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Evaluación de la exactitud</a:t>
            </a:r>
          </a:p>
          <a:p>
            <a:pPr marL="342900" indent="-342900" eaLnBrk="1" hangingPunct="1">
              <a:lnSpc>
                <a:spcPct val="100000"/>
              </a:lnSpc>
              <a:buSzPct val="100000"/>
              <a:buFont typeface="Verdana" pitchFamily="34" charset="0"/>
              <a:buAutoNum type="arabicPeriod"/>
            </a:pPr>
            <a:r>
              <a:rPr lang="es-ES_tradnl" b="1" noProof="0" dirty="0" smtClean="0"/>
              <a:t>Limitaciones en el uso de datos satelitales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noProof="0" dirty="0" smtClean="0"/>
              <a:t>Esquema de la conferencia</a:t>
            </a:r>
            <a:endParaRPr lang="es-ES_tradnl" noProof="0"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SzPct val="100000"/>
              <a:buFont typeface="Verdana" pitchFamily="34" charset="0"/>
              <a:buAutoNum type="arabicPeriod"/>
            </a:pPr>
            <a:r>
              <a:rPr lang="es-ES_tradnl" b="1" noProof="0" dirty="0" smtClean="0"/>
              <a:t>Introducción</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Selección de un enfoque de seguimiento</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Clasificación y análisis de imágenes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Evaluación de la exactitud</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Limitaciones en el uso de datos satelitales</a:t>
            </a:r>
          </a:p>
        </p:txBody>
      </p:sp>
    </p:spTree>
    <p:extLst>
      <p:ext uri="{BB962C8B-B14F-4D97-AF65-F5344CB8AC3E}">
        <p14:creationId xmlns:p14="http://schemas.microsoft.com/office/powerpoint/2010/main" val="2702989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sz="2800" noProof="0" dirty="0" smtClean="0"/>
              <a:t>Fuentes importantes de limitaciones </a:t>
            </a:r>
            <a:endParaRPr lang="es-ES_tradnl" sz="2800" noProof="0" dirty="0"/>
          </a:p>
        </p:txBody>
      </p:sp>
      <p:sp>
        <p:nvSpPr>
          <p:cNvPr id="88068" name="Tijdelijke aanduiding voor tekst 2"/>
          <p:cNvSpPr>
            <a:spLocks noGrp="1"/>
          </p:cNvSpPr>
          <p:nvPr>
            <p:ph type="body" sz="quarter" idx="10"/>
          </p:nvPr>
        </p:nvSpPr>
        <p:spPr>
          <a:xfrm>
            <a:off x="409575" y="1751013"/>
            <a:ext cx="8521700" cy="3706812"/>
          </a:xfrm>
        </p:spPr>
        <p:txBody>
          <a:bodyPr/>
          <a:lstStyle/>
          <a:p>
            <a:pPr eaLnBrk="1" hangingPunct="1"/>
            <a:r>
              <a:rPr lang="es-ES_tradnl" noProof="0" dirty="0" smtClean="0"/>
              <a:t>Nubes y sombras de nubes</a:t>
            </a:r>
          </a:p>
          <a:p>
            <a:pPr eaLnBrk="1" hangingPunct="1"/>
            <a:r>
              <a:rPr lang="es-ES_tradnl" noProof="0" dirty="0" smtClean="0"/>
              <a:t>Otros efectos atmosféricos (p. ej., bruma y humo)</a:t>
            </a:r>
          </a:p>
          <a:p>
            <a:pPr eaLnBrk="1" hangingPunct="1"/>
            <a:r>
              <a:rPr lang="es-ES_tradnl" noProof="0" dirty="0" smtClean="0"/>
              <a:t>Efecto de la topografía en la reflectancia</a:t>
            </a:r>
          </a:p>
          <a:p>
            <a:pPr eaLnBrk="1" hangingPunct="1"/>
            <a:r>
              <a:rPr lang="es-ES_tradnl" noProof="0" dirty="0" smtClean="0"/>
              <a:t>Frecuencia </a:t>
            </a:r>
            <a:r>
              <a:rPr lang="es-ES_tradnl" dirty="0"/>
              <a:t>insuficiente </a:t>
            </a:r>
            <a:r>
              <a:rPr lang="es-ES_tradnl" dirty="0" smtClean="0"/>
              <a:t>de las </a:t>
            </a:r>
            <a:r>
              <a:rPr lang="es-ES_tradnl" noProof="0" dirty="0" smtClean="0"/>
              <a:t>observaciones (p. ej., trópicos húmedos)</a:t>
            </a:r>
          </a:p>
          <a:p>
            <a:pPr eaLnBrk="1" hangingPunct="1"/>
            <a:r>
              <a:rPr lang="es-ES_tradnl" noProof="0" dirty="0" smtClean="0"/>
              <a:t>Escasez de datos históricos</a:t>
            </a:r>
          </a:p>
          <a:p>
            <a:pPr eaLnBrk="1" hangingPunct="1"/>
            <a:r>
              <a:rPr lang="es-ES_tradnl" noProof="0" dirty="0" smtClean="0"/>
              <a:t>Concesiones mutuas entre resolución espacial y alcance de la cobertura</a:t>
            </a:r>
          </a:p>
          <a:p>
            <a:pPr eaLnBrk="1" hangingPunct="1"/>
            <a:r>
              <a:rPr lang="es-ES_tradnl" noProof="0" dirty="0" smtClean="0"/>
              <a:t>Problemas de comparabilidad entre sensores (p. ej., en series temporales históricas)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60284" y="211140"/>
            <a:ext cx="8442796" cy="711885"/>
          </a:xfrm>
        </p:spPr>
        <p:txBody>
          <a:bodyPr/>
          <a:lstStyle/>
          <a:p>
            <a:pPr eaLnBrk="1" hangingPunct="1">
              <a:lnSpc>
                <a:spcPts val="3000"/>
              </a:lnSpc>
              <a:defRPr/>
            </a:pPr>
            <a:r>
              <a:rPr lang="es-ES_tradnl" sz="2400" noProof="0" dirty="0" smtClean="0"/>
              <a:t>Fuentes importantes de limitaciones: cubierta nubosa</a:t>
            </a:r>
          </a:p>
        </p:txBody>
      </p:sp>
      <p:sp>
        <p:nvSpPr>
          <p:cNvPr id="90119" name="Text Box 8"/>
          <p:cNvSpPr txBox="1">
            <a:spLocks noChangeArrowheads="1"/>
          </p:cNvSpPr>
          <p:nvPr/>
        </p:nvSpPr>
        <p:spPr bwMode="auto">
          <a:xfrm>
            <a:off x="5562600" y="5392233"/>
            <a:ext cx="3267075" cy="366713"/>
          </a:xfrm>
          <a:prstGeom prst="rect">
            <a:avLst/>
          </a:prstGeom>
          <a:noFill/>
          <a:ln w="9525">
            <a:noFill/>
            <a:miter lim="800000"/>
            <a:headEnd/>
            <a:tailEnd/>
          </a:ln>
        </p:spPr>
        <p:txBody>
          <a:bodyPr>
            <a:spAutoFit/>
          </a:bodyPr>
          <a:lstStyle/>
          <a:p>
            <a:pPr algn="r"/>
            <a:r>
              <a:rPr dirty="0" smtClean="0"/>
              <a:t>Fuente: Herold</a:t>
            </a:r>
            <a:r>
              <a:rPr lang="en-US" dirty="0" smtClean="0"/>
              <a:t>,</a:t>
            </a:r>
            <a:r>
              <a:rPr dirty="0" smtClean="0"/>
              <a:t> 2009. </a:t>
            </a:r>
            <a:endParaRPr lang="es-ES" dirty="0"/>
          </a:p>
        </p:txBody>
      </p:sp>
      <p:pic>
        <p:nvPicPr>
          <p:cNvPr id="7" name="Afbeelding 5"/>
          <p:cNvPicPr/>
          <p:nvPr/>
        </p:nvPicPr>
        <p:blipFill>
          <a:blip r:embed="rId3" cstate="print"/>
          <a:srcRect l="6144" t="18479"/>
          <a:stretch>
            <a:fillRect/>
          </a:stretch>
        </p:blipFill>
        <p:spPr bwMode="auto">
          <a:xfrm>
            <a:off x="76516" y="1018857"/>
            <a:ext cx="9010333" cy="3981768"/>
          </a:xfrm>
          <a:prstGeom prst="rect">
            <a:avLst/>
          </a:prstGeom>
          <a:noFill/>
        </p:spPr>
      </p:pic>
      <p:sp>
        <p:nvSpPr>
          <p:cNvPr id="3" name="TextBox 2"/>
          <p:cNvSpPr txBox="1"/>
          <p:nvPr/>
        </p:nvSpPr>
        <p:spPr>
          <a:xfrm>
            <a:off x="285750" y="5000625"/>
            <a:ext cx="8658225" cy="554447"/>
          </a:xfrm>
          <a:prstGeom prst="rect">
            <a:avLst/>
          </a:prstGeom>
          <a:noFill/>
        </p:spPr>
        <p:txBody>
          <a:bodyPr wrap="square" rtlCol="0">
            <a:spAutoFit/>
          </a:bodyPr>
          <a:lstStyle/>
          <a:p>
            <a:pPr lvl="0">
              <a:lnSpc>
                <a:spcPts val="1800"/>
              </a:lnSpc>
            </a:pPr>
            <a:r>
              <a:rPr lang="es-CO" dirty="0" smtClean="0"/>
              <a:t>Cubierta nubosa anual media basada en el producto de MODIS M3 (media de fracción de nube) y en el Archivo Editado y Extendido de Informes sobre Nubosidad (EECRA)</a:t>
            </a:r>
            <a:endParaRPr lang="es-CO" dirty="0" smtClean="0">
              <a:latin typeface="Verdana" pitchFamily="34" charset="0"/>
            </a:endParaRPr>
          </a:p>
        </p:txBody>
      </p:sp>
    </p:spTree>
    <p:extLst>
      <p:ext uri="{BB962C8B-B14F-4D97-AF65-F5344CB8AC3E}">
        <p14:creationId xmlns:p14="http://schemas.microsoft.com/office/powerpoint/2010/main" val="213133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4" descr="figure7__acquisitions_dates_1990_and_2000"/>
          <p:cNvPicPr>
            <a:picLocks noChangeAspect="1" noChangeArrowheads="1"/>
          </p:cNvPicPr>
          <p:nvPr/>
        </p:nvPicPr>
        <p:blipFill>
          <a:blip r:embed="rId3"/>
          <a:srcRect/>
          <a:stretch>
            <a:fillRect/>
          </a:stretch>
        </p:blipFill>
        <p:spPr bwMode="auto">
          <a:xfrm>
            <a:off x="2135188" y="757237"/>
            <a:ext cx="6875462" cy="4927443"/>
          </a:xfrm>
          <a:prstGeom prst="rect">
            <a:avLst/>
          </a:prstGeom>
          <a:noFill/>
          <a:ln w="9525">
            <a:noFill/>
            <a:miter lim="800000"/>
            <a:headEnd/>
            <a:tailEnd/>
          </a:ln>
        </p:spPr>
      </p:pic>
      <p:sp>
        <p:nvSpPr>
          <p:cNvPr id="2" name="Titel 1"/>
          <p:cNvSpPr>
            <a:spLocks noGrp="1"/>
          </p:cNvSpPr>
          <p:nvPr>
            <p:ph type="title" idx="4294967295"/>
          </p:nvPr>
        </p:nvSpPr>
        <p:spPr>
          <a:xfrm>
            <a:off x="180974" y="177499"/>
            <a:ext cx="8715376" cy="711885"/>
          </a:xfrm>
        </p:spPr>
        <p:txBody>
          <a:bodyPr/>
          <a:lstStyle/>
          <a:p>
            <a:pPr eaLnBrk="1" hangingPunct="1">
              <a:lnSpc>
                <a:spcPts val="3000"/>
              </a:lnSpc>
              <a:defRPr/>
            </a:pPr>
            <a:r>
              <a:rPr lang="es-ES_tradnl" sz="2400" noProof="0" dirty="0" smtClean="0"/>
              <a:t>Fuentes importantes de limitaciones: escasez de datos históricos</a:t>
            </a:r>
            <a:endParaRPr lang="es-ES_tradnl" sz="2400" noProof="0" dirty="0"/>
          </a:p>
        </p:txBody>
      </p:sp>
      <p:sp>
        <p:nvSpPr>
          <p:cNvPr id="90116" name="Text Box 5"/>
          <p:cNvSpPr txBox="1">
            <a:spLocks noChangeArrowheads="1"/>
          </p:cNvSpPr>
          <p:nvPr/>
        </p:nvSpPr>
        <p:spPr bwMode="auto">
          <a:xfrm>
            <a:off x="390525" y="1533525"/>
            <a:ext cx="1335088" cy="1169551"/>
          </a:xfrm>
          <a:prstGeom prst="rect">
            <a:avLst/>
          </a:prstGeom>
          <a:noFill/>
          <a:ln w="9525">
            <a:noFill/>
            <a:miter lim="800000"/>
            <a:headEnd/>
            <a:tailEnd/>
          </a:ln>
        </p:spPr>
        <p:txBody>
          <a:bodyPr>
            <a:spAutoFit/>
          </a:bodyPr>
          <a:lstStyle/>
          <a:p>
            <a:pPr algn="ctr" eaLnBrk="0" hangingPunct="0">
              <a:spcBef>
                <a:spcPct val="50000"/>
              </a:spcBef>
            </a:pPr>
            <a:r>
              <a:rPr lang="en-US" sz="1400" dirty="0" smtClean="0">
                <a:solidFill>
                  <a:schemeClr val="bg2"/>
                </a:solidFill>
                <a:latin typeface="Verdana" pitchFamily="34" charset="0"/>
              </a:rPr>
              <a:t>Año de adquisición real para el año objetivo 1990</a:t>
            </a:r>
            <a:endParaRPr lang="es-ES" sz="1400" dirty="0">
              <a:solidFill>
                <a:schemeClr val="bg2"/>
              </a:solidFill>
              <a:latin typeface="Verdana" pitchFamily="34" charset="0"/>
            </a:endParaRPr>
          </a:p>
        </p:txBody>
      </p:sp>
      <p:sp>
        <p:nvSpPr>
          <p:cNvPr id="90118" name="Text Box 6"/>
          <p:cNvSpPr txBox="1">
            <a:spLocks noChangeArrowheads="1"/>
          </p:cNvSpPr>
          <p:nvPr/>
        </p:nvSpPr>
        <p:spPr bwMode="auto">
          <a:xfrm>
            <a:off x="409575" y="3924300"/>
            <a:ext cx="1335088" cy="1169551"/>
          </a:xfrm>
          <a:prstGeom prst="rect">
            <a:avLst/>
          </a:prstGeom>
          <a:noFill/>
          <a:ln w="9525">
            <a:noFill/>
            <a:miter lim="800000"/>
            <a:headEnd/>
            <a:tailEnd/>
          </a:ln>
        </p:spPr>
        <p:txBody>
          <a:bodyPr>
            <a:spAutoFit/>
          </a:bodyPr>
          <a:lstStyle/>
          <a:p>
            <a:pPr algn="ctr" eaLnBrk="0" hangingPunct="0">
              <a:spcBef>
                <a:spcPct val="50000"/>
              </a:spcBef>
            </a:pPr>
            <a:r>
              <a:rPr lang="en-US" sz="1400" dirty="0" smtClean="0">
                <a:solidFill>
                  <a:schemeClr val="bg2"/>
                </a:solidFill>
                <a:latin typeface="Verdana" pitchFamily="34" charset="0"/>
              </a:rPr>
              <a:t>Año de adquisición real para el año objetivo 2000</a:t>
            </a:r>
            <a:endParaRPr lang="es-ES" sz="1400" dirty="0">
              <a:solidFill>
                <a:schemeClr val="bg2"/>
              </a:solidFill>
              <a:latin typeface="Verdana" pitchFamily="34" charset="0"/>
            </a:endParaRPr>
          </a:p>
        </p:txBody>
      </p:sp>
      <p:sp>
        <p:nvSpPr>
          <p:cNvPr id="90119" name="Text Box 8"/>
          <p:cNvSpPr txBox="1">
            <a:spLocks noChangeArrowheads="1"/>
          </p:cNvSpPr>
          <p:nvPr/>
        </p:nvSpPr>
        <p:spPr bwMode="auto">
          <a:xfrm>
            <a:off x="5469776" y="5692489"/>
            <a:ext cx="3455150" cy="369332"/>
          </a:xfrm>
          <a:prstGeom prst="rect">
            <a:avLst/>
          </a:prstGeom>
          <a:noFill/>
          <a:ln w="9525">
            <a:noFill/>
            <a:miter lim="800000"/>
            <a:headEnd/>
            <a:tailEnd/>
          </a:ln>
        </p:spPr>
        <p:txBody>
          <a:bodyPr wrap="square">
            <a:spAutoFit/>
          </a:bodyPr>
          <a:lstStyle/>
          <a:p>
            <a:pPr algn="r"/>
            <a:r>
              <a:rPr dirty="0" smtClean="0"/>
              <a:t>Fuente: </a:t>
            </a:r>
            <a:r>
              <a:rPr lang="en-US" dirty="0" smtClean="0"/>
              <a:t>CCI</a:t>
            </a:r>
            <a:r>
              <a:rPr dirty="0" smtClean="0"/>
              <a:t>; Beuchle </a:t>
            </a:r>
            <a:r>
              <a:rPr lang="en-US" dirty="0" smtClean="0"/>
              <a:t>y otros, </a:t>
            </a:r>
            <a:r>
              <a:rPr dirty="0" smtClean="0"/>
              <a:t>2011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791650"/>
          </a:xfrm>
        </p:spPr>
        <p:txBody>
          <a:bodyPr/>
          <a:lstStyle/>
          <a:p>
            <a:pPr eaLnBrk="1" hangingPunct="1">
              <a:defRPr/>
            </a:pPr>
            <a:r>
              <a:rPr lang="es-ES_tradnl" noProof="0" dirty="0" smtClean="0"/>
              <a:t>En resumen</a:t>
            </a:r>
            <a:endParaRPr lang="es-ES_tradnl" noProof="0" dirty="0"/>
          </a:p>
        </p:txBody>
      </p:sp>
      <p:sp>
        <p:nvSpPr>
          <p:cNvPr id="5" name="Tijdelijke aanduiding voor tekst 2"/>
          <p:cNvSpPr>
            <a:spLocks noGrp="1"/>
          </p:cNvSpPr>
          <p:nvPr>
            <p:ph type="body" sz="quarter" idx="10"/>
          </p:nvPr>
        </p:nvSpPr>
        <p:spPr>
          <a:xfrm>
            <a:off x="209549" y="1341999"/>
            <a:ext cx="8934451" cy="4545012"/>
          </a:xfrm>
        </p:spPr>
        <p:txBody>
          <a:bodyPr/>
          <a:lstStyle/>
          <a:p>
            <a:pPr eaLnBrk="1" hangingPunct="1">
              <a:lnSpc>
                <a:spcPct val="100000"/>
              </a:lnSpc>
            </a:pPr>
            <a:r>
              <a:rPr lang="es-ES_tradnl" sz="1800" noProof="0" dirty="0" smtClean="0"/>
              <a:t>Las orientaciones del IPCC y las decisiones de la CMNUCC proporcionan directrices generales que deben utilizarse para elaborar las definiciones nacionales de bosque y los enfoques de seguimiento de las actividades de REDD+.</a:t>
            </a:r>
          </a:p>
          <a:p>
            <a:pPr eaLnBrk="1" hangingPunct="1">
              <a:lnSpc>
                <a:spcPct val="100000"/>
              </a:lnSpc>
            </a:pPr>
            <a:r>
              <a:rPr lang="es-ES_tradnl" sz="1800" noProof="0" dirty="0" smtClean="0"/>
              <a:t>Pueden utilizarse numerosos datos y métodos de detección remota para hacer el seguimiento de los datos de actividad en los bosques, preferentemente los siguientes:</a:t>
            </a:r>
          </a:p>
          <a:p>
            <a:pPr lvl="1" eaLnBrk="1" hangingPunct="1">
              <a:lnSpc>
                <a:spcPct val="100000"/>
              </a:lnSpc>
            </a:pPr>
            <a:r>
              <a:rPr lang="es-ES_tradnl" sz="1800" noProof="0" dirty="0" smtClean="0"/>
              <a:t>Análisis de imágenes de varias fechas para detectar cambios</a:t>
            </a:r>
          </a:p>
          <a:p>
            <a:pPr lvl="1" eaLnBrk="1" hangingPunct="1">
              <a:lnSpc>
                <a:spcPct val="100000"/>
              </a:lnSpc>
            </a:pPr>
            <a:r>
              <a:rPr lang="es-ES_tradnl" sz="1800" noProof="0" dirty="0" smtClean="0"/>
              <a:t>Métodos de clasificación supervisada y repetible</a:t>
            </a:r>
          </a:p>
          <a:p>
            <a:pPr lvl="1" eaLnBrk="1" hangingPunct="1">
              <a:lnSpc>
                <a:spcPct val="100000"/>
              </a:lnSpc>
            </a:pPr>
            <a:r>
              <a:rPr lang="es-ES_tradnl" sz="1800" noProof="0" dirty="0" smtClean="0"/>
              <a:t>Verificación visual y evaluación </a:t>
            </a:r>
            <a:r>
              <a:rPr lang="es-ES_tradnl" sz="1800" dirty="0"/>
              <a:t>rigurosa de </a:t>
            </a:r>
            <a:r>
              <a:rPr lang="es-ES_tradnl" sz="1800" dirty="0" smtClean="0"/>
              <a:t>la </a:t>
            </a:r>
            <a:r>
              <a:rPr lang="es-ES_tradnl" sz="1800" noProof="0" dirty="0" smtClean="0"/>
              <a:t>exactitud de los mapas resultantes</a:t>
            </a:r>
          </a:p>
          <a:p>
            <a:pPr eaLnBrk="1" hangingPunct="1">
              <a:lnSpc>
                <a:spcPct val="100000"/>
              </a:lnSpc>
            </a:pPr>
            <a:r>
              <a:rPr lang="es-ES_tradnl" sz="1800" noProof="0" dirty="0" smtClean="0"/>
              <a:t>Incluso con las limitaciones que presenta la observación satelital, la detección remota es indispensable para rastrear los datos de actividad en los bosques de países tropicales.</a:t>
            </a:r>
          </a:p>
        </p:txBody>
      </p:sp>
    </p:spTree>
    <p:extLst>
      <p:ext uri="{BB962C8B-B14F-4D97-AF65-F5344CB8AC3E}">
        <p14:creationId xmlns:p14="http://schemas.microsoft.com/office/powerpoint/2010/main" val="30868139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eaLnBrk="1" hangingPunct="1">
              <a:defRPr/>
            </a:pPr>
            <a:r>
              <a:rPr lang="es-ES_tradnl" noProof="0" dirty="0" smtClean="0"/>
              <a:t>Ejemplos de países y ejercicios</a:t>
            </a:r>
            <a:endParaRPr lang="es-ES_tradnl" noProof="0" dirty="0"/>
          </a:p>
        </p:txBody>
      </p:sp>
      <p:sp>
        <p:nvSpPr>
          <p:cNvPr id="92164" name="Tijdelijke aanduiding voor tekst 2"/>
          <p:cNvSpPr>
            <a:spLocks noGrp="1"/>
          </p:cNvSpPr>
          <p:nvPr>
            <p:ph type="body" sz="quarter" idx="10"/>
          </p:nvPr>
        </p:nvSpPr>
        <p:spPr>
          <a:xfrm>
            <a:off x="230187" y="1273176"/>
            <a:ext cx="8609013" cy="4165600"/>
          </a:xfrm>
        </p:spPr>
        <p:txBody>
          <a:bodyPr/>
          <a:lstStyle/>
          <a:p>
            <a:pPr eaLnBrk="1" hangingPunct="1">
              <a:lnSpc>
                <a:spcPct val="100000"/>
              </a:lnSpc>
              <a:buFont typeface="Wingdings" pitchFamily="2" charset="2"/>
              <a:buNone/>
            </a:pPr>
            <a:r>
              <a:rPr lang="es-ES_tradnl" sz="2000" noProof="0" dirty="0" smtClean="0"/>
              <a:t>Ejemplos de países</a:t>
            </a:r>
          </a:p>
          <a:p>
            <a:pPr eaLnBrk="1" hangingPunct="1">
              <a:lnSpc>
                <a:spcPct val="100000"/>
              </a:lnSpc>
            </a:pPr>
            <a:r>
              <a:rPr lang="es-ES_tradnl" sz="1600" noProof="0" dirty="0" smtClean="0"/>
              <a:t>Brasil (Programa de Seguimiento de la Deforestación, PRODES)</a:t>
            </a:r>
          </a:p>
          <a:p>
            <a:pPr eaLnBrk="1" hangingPunct="1">
              <a:lnSpc>
                <a:spcPct val="100000"/>
              </a:lnSpc>
            </a:pPr>
            <a:r>
              <a:rPr lang="es-ES_tradnl" sz="1600" noProof="0" dirty="0" smtClean="0"/>
              <a:t>India (Relevamiento forestal de India)</a:t>
            </a:r>
          </a:p>
          <a:p>
            <a:pPr eaLnBrk="1" hangingPunct="1">
              <a:lnSpc>
                <a:spcPct val="100000"/>
              </a:lnSpc>
            </a:pPr>
            <a:r>
              <a:rPr lang="es-ES_tradnl" sz="1600" noProof="0" dirty="0" smtClean="0"/>
              <a:t>República Democrática del Congo (Muestreo sistemático de CCI-FAO)</a:t>
            </a:r>
          </a:p>
          <a:p>
            <a:pPr eaLnBrk="1" hangingPunct="1">
              <a:lnSpc>
                <a:spcPct val="100000"/>
              </a:lnSpc>
              <a:buFont typeface="Wingdings" pitchFamily="2" charset="2"/>
              <a:buNone/>
            </a:pPr>
            <a:endParaRPr lang="es-ES_tradnl" sz="1600" noProof="0" dirty="0" smtClean="0"/>
          </a:p>
          <a:p>
            <a:pPr eaLnBrk="1" hangingPunct="1">
              <a:lnSpc>
                <a:spcPct val="100000"/>
              </a:lnSpc>
              <a:buFont typeface="Wingdings" pitchFamily="2" charset="2"/>
              <a:buNone/>
            </a:pPr>
            <a:r>
              <a:rPr lang="es-ES_tradnl" sz="2000" noProof="0" dirty="0" smtClean="0"/>
              <a:t>Ejercicios</a:t>
            </a:r>
          </a:p>
          <a:p>
            <a:pPr eaLnBrk="1" hangingPunct="1">
              <a:lnSpc>
                <a:spcPct val="100000"/>
              </a:lnSpc>
            </a:pPr>
            <a:r>
              <a:rPr lang="es-ES_tradnl" sz="1600" noProof="0" dirty="0" smtClean="0"/>
              <a:t>Uso de datos de la serie temporal de Landsat para obtener estimaciones del cambio del área forestal</a:t>
            </a:r>
          </a:p>
          <a:p>
            <a:pPr eaLnBrk="1" hangingPunct="1">
              <a:lnSpc>
                <a:spcPct val="100000"/>
              </a:lnSpc>
            </a:pPr>
            <a:endParaRPr lang="es-ES_tradnl" sz="1600" noProof="0" dirty="0" smtClean="0"/>
          </a:p>
          <a:p>
            <a:pPr eaLnBrk="1" hangingPunct="1">
              <a:lnSpc>
                <a:spcPct val="100000"/>
              </a:lnSpc>
              <a:buFont typeface="Wingdings" pitchFamily="2" charset="2"/>
              <a:buNone/>
            </a:pPr>
            <a:endParaRPr lang="es-ES_tradnl" sz="1600" noProof="0" dirty="0" smtClean="0"/>
          </a:p>
          <a:p>
            <a:pPr eaLnBrk="1" hangingPunct="1">
              <a:lnSpc>
                <a:spcPct val="100000"/>
              </a:lnSpc>
              <a:buFont typeface="Wingdings" pitchFamily="2" charset="2"/>
              <a:buNone/>
            </a:pPr>
            <a:endParaRPr lang="es-ES_tradnl" sz="1600" noProof="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sz="2800" noProof="0" dirty="0" smtClean="0"/>
              <a:t>Módulos de consulta recomendados</a:t>
            </a:r>
            <a:endParaRPr lang="es-ES_tradnl" sz="2800" noProof="0" dirty="0"/>
          </a:p>
        </p:txBody>
      </p:sp>
      <p:sp>
        <p:nvSpPr>
          <p:cNvPr id="108548" name="Tijdelijke aanduiding voor tekst 2"/>
          <p:cNvSpPr>
            <a:spLocks noGrp="1"/>
          </p:cNvSpPr>
          <p:nvPr>
            <p:ph type="body" sz="quarter" idx="10"/>
          </p:nvPr>
        </p:nvSpPr>
        <p:spPr>
          <a:xfrm>
            <a:off x="420688" y="1520825"/>
            <a:ext cx="8521700" cy="4403725"/>
          </a:xfrm>
        </p:spPr>
        <p:txBody>
          <a:bodyPr/>
          <a:lstStyle/>
          <a:p>
            <a:pPr eaLnBrk="1" hangingPunct="1"/>
            <a:r>
              <a:rPr lang="es-ES_tradnl" sz="2000" noProof="0" dirty="0" smtClean="0">
                <a:solidFill>
                  <a:schemeClr val="accent4"/>
                </a:solidFill>
              </a:rPr>
              <a:t>Módulo 2.2 </a:t>
            </a:r>
            <a:r>
              <a:rPr lang="es-ES_tradnl" sz="2000" noProof="0" dirty="0" smtClean="0"/>
              <a:t>para continuar con el seguimiento de los datos de actividad de las tierras forestales que permanecen como tales (incluida la degradación de los bosques)</a:t>
            </a:r>
          </a:p>
          <a:p>
            <a:r>
              <a:rPr lang="es-ES_tradnl" sz="2000" noProof="0" dirty="0" smtClean="0">
                <a:solidFill>
                  <a:schemeClr val="accent4"/>
                </a:solidFill>
              </a:rPr>
              <a:t>Módulo 2.8 </a:t>
            </a:r>
            <a:r>
              <a:rPr lang="es-ES_tradnl" sz="2000" noProof="0" dirty="0" smtClean="0"/>
              <a:t>para la descripción general y el estado de las tecnologías en evolución que incluyen, por ejemplo, datos de radar</a:t>
            </a:r>
          </a:p>
          <a:p>
            <a:pPr eaLnBrk="1" hangingPunct="1"/>
            <a:r>
              <a:rPr lang="es-ES_tradnl" sz="2000" noProof="0" dirty="0" smtClean="0">
                <a:solidFill>
                  <a:schemeClr val="accent4"/>
                </a:solidFill>
              </a:rPr>
              <a:t>Módulos 3.1 a 3.3 </a:t>
            </a:r>
            <a:r>
              <a:rPr lang="es-ES_tradnl" sz="2000" noProof="0" dirty="0" smtClean="0"/>
              <a:t>para conocer más sobre la evaluación y la presentación de informes de REDD+</a:t>
            </a:r>
          </a:p>
          <a:p>
            <a:pPr eaLnBrk="1" hangingPunct="1">
              <a:buFont typeface="Wingdings" pitchFamily="2" charset="2"/>
              <a:buNone/>
            </a:pPr>
            <a:endParaRPr lang="es-ES_tradnl" noProof="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95" y="161364"/>
            <a:ext cx="8442796" cy="492081"/>
          </a:xfrm>
        </p:spPr>
        <p:txBody>
          <a:bodyPr/>
          <a:lstStyle/>
          <a:p>
            <a:r>
              <a:rPr lang="es-ES_tradnl" sz="2800" noProof="0" dirty="0" smtClean="0"/>
              <a:t>Bibliografía</a:t>
            </a:r>
            <a:endParaRPr lang="es-ES_tradnl" sz="2800" noProof="0" dirty="0"/>
          </a:p>
        </p:txBody>
      </p:sp>
      <p:sp>
        <p:nvSpPr>
          <p:cNvPr id="3" name="Text Placeholder 2"/>
          <p:cNvSpPr>
            <a:spLocks noGrp="1"/>
          </p:cNvSpPr>
          <p:nvPr>
            <p:ph type="body" sz="quarter" idx="10"/>
          </p:nvPr>
        </p:nvSpPr>
        <p:spPr>
          <a:xfrm>
            <a:off x="327071" y="712061"/>
            <a:ext cx="8521188" cy="4404807"/>
          </a:xfrm>
        </p:spPr>
        <p:txBody>
          <a:bodyPr/>
          <a:lstStyle/>
          <a:p>
            <a:pPr>
              <a:lnSpc>
                <a:spcPct val="150000"/>
              </a:lnSpc>
            </a:pPr>
            <a:r>
              <a:rPr lang="es-ES_tradnl" sz="1200" noProof="0" dirty="0" err="1" smtClean="0"/>
              <a:t>Beuchle</a:t>
            </a:r>
            <a:r>
              <a:rPr lang="es-ES_tradnl" sz="1200" noProof="0" dirty="0" smtClean="0"/>
              <a:t>, R., et al. 2011. “A </a:t>
            </a:r>
            <a:r>
              <a:rPr lang="es-ES_tradnl" sz="1200" noProof="0" dirty="0" err="1" smtClean="0"/>
              <a:t>Satellite</a:t>
            </a:r>
            <a:r>
              <a:rPr lang="es-ES_tradnl" sz="1200" noProof="0" dirty="0" smtClean="0"/>
              <a:t> </a:t>
            </a:r>
            <a:r>
              <a:rPr lang="es-ES_tradnl" sz="1200" noProof="0" dirty="0" err="1" smtClean="0"/>
              <a:t>Dataset</a:t>
            </a:r>
            <a:r>
              <a:rPr lang="es-ES_tradnl" sz="1200" noProof="0" dirty="0" smtClean="0"/>
              <a:t> </a:t>
            </a:r>
            <a:r>
              <a:rPr lang="es-ES_tradnl" sz="1200" noProof="0" dirty="0" err="1" smtClean="0"/>
              <a:t>for</a:t>
            </a:r>
            <a:r>
              <a:rPr lang="es-ES_tradnl" sz="1200" noProof="0" dirty="0" smtClean="0"/>
              <a:t> Tropical </a:t>
            </a:r>
            <a:r>
              <a:rPr lang="es-ES_tradnl" sz="1200" noProof="0" dirty="0" err="1" smtClean="0"/>
              <a:t>Forest</a:t>
            </a:r>
            <a:r>
              <a:rPr lang="es-ES_tradnl" sz="1200" noProof="0" dirty="0" smtClean="0"/>
              <a:t> </a:t>
            </a:r>
            <a:r>
              <a:rPr lang="es-ES_tradnl" sz="1200" noProof="0" dirty="0" err="1" smtClean="0"/>
              <a:t>Change</a:t>
            </a:r>
            <a:r>
              <a:rPr lang="es-ES_tradnl" sz="1200" noProof="0" dirty="0" smtClean="0"/>
              <a:t> </a:t>
            </a:r>
            <a:r>
              <a:rPr lang="es-ES_tradnl" sz="1200" noProof="0" dirty="0" err="1" smtClean="0"/>
              <a:t>Assessment</a:t>
            </a:r>
            <a:r>
              <a:rPr lang="es-ES_tradnl" sz="1200" noProof="0" dirty="0" smtClean="0"/>
              <a:t>.” </a:t>
            </a:r>
            <a:r>
              <a:rPr lang="es-ES_tradnl" sz="1200" i="1" noProof="0" dirty="0" smtClean="0"/>
              <a:t>International </a:t>
            </a:r>
            <a:r>
              <a:rPr lang="es-ES_tradnl" sz="1200" i="1" noProof="0" dirty="0" err="1" smtClean="0"/>
              <a:t>Journal</a:t>
            </a:r>
            <a:r>
              <a:rPr lang="es-ES_tradnl" sz="1200" i="1" noProof="0" dirty="0" smtClean="0"/>
              <a:t> of </a:t>
            </a:r>
            <a:r>
              <a:rPr lang="es-ES_tradnl" sz="1200" i="1" noProof="0" dirty="0" err="1" smtClean="0"/>
              <a:t>Remote</a:t>
            </a:r>
            <a:r>
              <a:rPr lang="es-ES_tradnl" sz="1200" i="1" noProof="0" dirty="0" smtClean="0"/>
              <a:t> </a:t>
            </a:r>
            <a:r>
              <a:rPr lang="es-ES_tradnl" sz="1200" i="1" noProof="0" dirty="0" err="1" smtClean="0"/>
              <a:t>Sensing</a:t>
            </a:r>
            <a:r>
              <a:rPr lang="es-ES_tradnl" sz="1200" noProof="0" dirty="0" smtClean="0"/>
              <a:t> 32: 7009–7031. doi:10.1080/01431161.2011.611186.</a:t>
            </a:r>
          </a:p>
          <a:p>
            <a:pPr>
              <a:lnSpc>
                <a:spcPct val="150000"/>
              </a:lnSpc>
            </a:pPr>
            <a:r>
              <a:rPr lang="es-ES_tradnl" sz="1200" noProof="0" dirty="0" err="1" smtClean="0"/>
              <a:t>Bodart</a:t>
            </a:r>
            <a:r>
              <a:rPr lang="es-ES_tradnl" sz="1200" noProof="0" dirty="0" smtClean="0"/>
              <a:t>, C., et al. 2011. “Pre-</a:t>
            </a:r>
            <a:r>
              <a:rPr lang="es-ES_tradnl" sz="1200" noProof="0" dirty="0" err="1" smtClean="0"/>
              <a:t>processing</a:t>
            </a:r>
            <a:r>
              <a:rPr lang="es-ES_tradnl" sz="1200" noProof="0" dirty="0" smtClean="0"/>
              <a:t> of a </a:t>
            </a:r>
            <a:r>
              <a:rPr lang="es-ES_tradnl" sz="1200" noProof="0" dirty="0" err="1" smtClean="0"/>
              <a:t>Sample</a:t>
            </a:r>
            <a:r>
              <a:rPr lang="es-ES_tradnl" sz="1200" noProof="0" dirty="0" smtClean="0"/>
              <a:t> of </a:t>
            </a:r>
            <a:r>
              <a:rPr lang="es-ES_tradnl" sz="1200" noProof="0" dirty="0" err="1" smtClean="0"/>
              <a:t>Multi-scene</a:t>
            </a:r>
            <a:r>
              <a:rPr lang="es-ES_tradnl" sz="1200" noProof="0" dirty="0" smtClean="0"/>
              <a:t> and </a:t>
            </a:r>
            <a:r>
              <a:rPr lang="es-ES_tradnl" sz="1200" noProof="0" dirty="0" err="1" smtClean="0"/>
              <a:t>Multi</a:t>
            </a:r>
            <a:r>
              <a:rPr lang="es-ES_tradnl" sz="1200" noProof="0" dirty="0" smtClean="0"/>
              <a:t>-date Landsat </a:t>
            </a:r>
            <a:r>
              <a:rPr lang="es-ES_tradnl" sz="1200" noProof="0" dirty="0" err="1" smtClean="0"/>
              <a:t>Imagery</a:t>
            </a:r>
            <a:r>
              <a:rPr lang="es-ES_tradnl" sz="1200" noProof="0" dirty="0" smtClean="0"/>
              <a:t> </a:t>
            </a:r>
            <a:r>
              <a:rPr lang="es-ES_tradnl" sz="1200" noProof="0" dirty="0" err="1" smtClean="0"/>
              <a:t>used</a:t>
            </a:r>
            <a:r>
              <a:rPr lang="es-ES_tradnl" sz="1200" noProof="0" dirty="0" smtClean="0"/>
              <a:t> to Monitor </a:t>
            </a:r>
            <a:r>
              <a:rPr lang="es-ES_tradnl" sz="1200" noProof="0" dirty="0" err="1" smtClean="0"/>
              <a:t>Forest</a:t>
            </a:r>
            <a:r>
              <a:rPr lang="es-ES_tradnl" sz="1200" noProof="0" dirty="0" smtClean="0"/>
              <a:t> </a:t>
            </a:r>
            <a:r>
              <a:rPr lang="es-ES_tradnl" sz="1200" noProof="0" dirty="0" err="1" smtClean="0"/>
              <a:t>Cover</a:t>
            </a:r>
            <a:r>
              <a:rPr lang="es-ES_tradnl" sz="1200" noProof="0" dirty="0" smtClean="0"/>
              <a:t> </a:t>
            </a:r>
            <a:r>
              <a:rPr lang="es-ES_tradnl" sz="1200" noProof="0" dirty="0" err="1" smtClean="0"/>
              <a:t>Changes</a:t>
            </a:r>
            <a:r>
              <a:rPr lang="es-ES_tradnl" sz="1200" noProof="0" dirty="0" smtClean="0"/>
              <a:t> </a:t>
            </a:r>
            <a:r>
              <a:rPr lang="es-ES_tradnl" sz="1200" noProof="0" dirty="0" err="1" smtClean="0"/>
              <a:t>over</a:t>
            </a:r>
            <a:r>
              <a:rPr lang="es-ES_tradnl" sz="1200" noProof="0" dirty="0" smtClean="0"/>
              <a:t> </a:t>
            </a:r>
            <a:r>
              <a:rPr lang="es-ES_tradnl" sz="1200" noProof="0" dirty="0" err="1" smtClean="0"/>
              <a:t>the</a:t>
            </a:r>
            <a:r>
              <a:rPr lang="es-ES_tradnl" sz="1200" noProof="0" dirty="0" smtClean="0"/>
              <a:t> </a:t>
            </a:r>
            <a:r>
              <a:rPr lang="es-ES_tradnl" sz="1200" noProof="0" dirty="0" err="1" smtClean="0"/>
              <a:t>Tropics</a:t>
            </a:r>
            <a:r>
              <a:rPr lang="es-ES_tradnl" sz="1200" noProof="0" dirty="0" smtClean="0"/>
              <a:t>.” </a:t>
            </a:r>
            <a:r>
              <a:rPr lang="es-ES_tradnl" sz="1200" i="1" noProof="0" dirty="0" smtClean="0"/>
              <a:t>ISPRS </a:t>
            </a:r>
            <a:r>
              <a:rPr lang="es-ES_tradnl" sz="1200" i="1" noProof="0" dirty="0" err="1" smtClean="0"/>
              <a:t>Journal</a:t>
            </a:r>
            <a:r>
              <a:rPr lang="es-ES_tradnl" sz="1200" i="1" noProof="0" dirty="0" smtClean="0"/>
              <a:t> of </a:t>
            </a:r>
            <a:r>
              <a:rPr lang="es-ES_tradnl" sz="1200" i="1" noProof="0" dirty="0" err="1" smtClean="0"/>
              <a:t>Photogrammetry</a:t>
            </a:r>
            <a:r>
              <a:rPr lang="es-ES_tradnl" sz="1200" i="1" noProof="0" dirty="0" smtClean="0"/>
              <a:t> and </a:t>
            </a:r>
            <a:r>
              <a:rPr lang="es-ES_tradnl" sz="1200" i="1" noProof="0" dirty="0" err="1" smtClean="0"/>
              <a:t>Remote</a:t>
            </a:r>
            <a:r>
              <a:rPr lang="es-ES_tradnl" sz="1200" i="1" noProof="0" dirty="0" smtClean="0"/>
              <a:t> </a:t>
            </a:r>
            <a:r>
              <a:rPr lang="es-ES_tradnl" sz="1200" i="1" noProof="0" dirty="0" err="1" smtClean="0"/>
              <a:t>Sensing</a:t>
            </a:r>
            <a:r>
              <a:rPr lang="es-ES_tradnl" sz="1200" i="1" noProof="0" dirty="0" smtClean="0"/>
              <a:t> </a:t>
            </a:r>
            <a:r>
              <a:rPr lang="es-ES_tradnl" sz="1200" noProof="0" dirty="0" smtClean="0"/>
              <a:t>66: 555–563.</a:t>
            </a:r>
          </a:p>
          <a:p>
            <a:pPr>
              <a:lnSpc>
                <a:spcPct val="150000"/>
              </a:lnSpc>
            </a:pPr>
            <a:r>
              <a:rPr lang="es-ES_tradnl" sz="1200" noProof="0" dirty="0" smtClean="0"/>
              <a:t>Eva, H. D., et al. 2012. “</a:t>
            </a:r>
            <a:r>
              <a:rPr lang="es-ES_tradnl" sz="1200" noProof="0" dirty="0" err="1" smtClean="0"/>
              <a:t>Forest</a:t>
            </a:r>
            <a:r>
              <a:rPr lang="es-ES_tradnl" sz="1200" noProof="0" dirty="0" smtClean="0"/>
              <a:t> </a:t>
            </a:r>
            <a:r>
              <a:rPr lang="es-ES_tradnl" sz="1200" noProof="0" dirty="0" err="1" smtClean="0"/>
              <a:t>Cover</a:t>
            </a:r>
            <a:r>
              <a:rPr lang="es-ES_tradnl" sz="1200" noProof="0" dirty="0" smtClean="0"/>
              <a:t> </a:t>
            </a:r>
            <a:r>
              <a:rPr lang="es-ES_tradnl" sz="1200" noProof="0" dirty="0" err="1" smtClean="0"/>
              <a:t>Changes</a:t>
            </a:r>
            <a:r>
              <a:rPr lang="es-ES_tradnl" sz="1200" noProof="0" dirty="0" smtClean="0"/>
              <a:t> in Tropical South and Central </a:t>
            </a:r>
            <a:r>
              <a:rPr lang="es-ES_tradnl" sz="1200" noProof="0" dirty="0" err="1" smtClean="0"/>
              <a:t>America</a:t>
            </a:r>
            <a:r>
              <a:rPr lang="es-ES_tradnl" sz="1200" noProof="0" dirty="0" smtClean="0"/>
              <a:t> </a:t>
            </a:r>
            <a:r>
              <a:rPr lang="es-ES_tradnl" sz="1200" noProof="0" dirty="0" err="1" smtClean="0"/>
              <a:t>from</a:t>
            </a:r>
            <a:r>
              <a:rPr lang="es-ES_tradnl" sz="1200" noProof="0" dirty="0" smtClean="0"/>
              <a:t> 1990 to 2005 and </a:t>
            </a:r>
            <a:r>
              <a:rPr lang="es-ES_tradnl" sz="1200" noProof="0" dirty="0" err="1" smtClean="0"/>
              <a:t>Related</a:t>
            </a:r>
            <a:r>
              <a:rPr lang="es-ES_tradnl" sz="1200" noProof="0" dirty="0" smtClean="0"/>
              <a:t> </a:t>
            </a:r>
            <a:r>
              <a:rPr lang="es-ES_tradnl" sz="1200" noProof="0" dirty="0" err="1" smtClean="0"/>
              <a:t>Carbon</a:t>
            </a:r>
            <a:r>
              <a:rPr lang="es-ES_tradnl" sz="1200" noProof="0" dirty="0" smtClean="0"/>
              <a:t> </a:t>
            </a:r>
            <a:r>
              <a:rPr lang="es-ES_tradnl" sz="1200" noProof="0" dirty="0" err="1" smtClean="0"/>
              <a:t>Emissions</a:t>
            </a:r>
            <a:r>
              <a:rPr lang="es-ES_tradnl" sz="1200" noProof="0" dirty="0" smtClean="0"/>
              <a:t> and </a:t>
            </a:r>
            <a:r>
              <a:rPr lang="es-ES_tradnl" sz="1200" noProof="0" dirty="0" err="1" smtClean="0"/>
              <a:t>Removals</a:t>
            </a:r>
            <a:r>
              <a:rPr lang="es-ES_tradnl" sz="1200" noProof="0" dirty="0" smtClean="0"/>
              <a:t>.” </a:t>
            </a:r>
            <a:r>
              <a:rPr lang="es-ES_tradnl" sz="1200" i="1" noProof="0" dirty="0" err="1" smtClean="0"/>
              <a:t>Remote</a:t>
            </a:r>
            <a:r>
              <a:rPr lang="es-ES_tradnl" sz="1200" i="1" noProof="0" dirty="0" smtClean="0"/>
              <a:t> </a:t>
            </a:r>
            <a:r>
              <a:rPr lang="es-ES_tradnl" sz="1200" i="1" noProof="0" dirty="0" err="1" smtClean="0"/>
              <a:t>Sensing</a:t>
            </a:r>
            <a:r>
              <a:rPr lang="es-ES_tradnl" sz="1200" noProof="0" dirty="0" smtClean="0"/>
              <a:t> 4 (5): 1369–1391. doi:10.3390/rs4051369.</a:t>
            </a:r>
          </a:p>
          <a:p>
            <a:pPr>
              <a:lnSpc>
                <a:spcPct val="150000"/>
              </a:lnSpc>
            </a:pPr>
            <a:r>
              <a:rPr lang="es-ES_tradnl" sz="1200" noProof="0" dirty="0" smtClean="0"/>
              <a:t>FAO (</a:t>
            </a:r>
            <a:r>
              <a:rPr lang="es-ES_tradnl" sz="1200" noProof="0" dirty="0" err="1" smtClean="0"/>
              <a:t>Food</a:t>
            </a:r>
            <a:r>
              <a:rPr lang="es-ES_tradnl" sz="1200" noProof="0" dirty="0" smtClean="0"/>
              <a:t> and </a:t>
            </a:r>
            <a:r>
              <a:rPr lang="es-ES_tradnl" sz="1200" noProof="0" dirty="0" err="1" smtClean="0"/>
              <a:t>Agriculture</a:t>
            </a:r>
            <a:r>
              <a:rPr lang="es-ES_tradnl" sz="1200" noProof="0" dirty="0" smtClean="0"/>
              <a:t> </a:t>
            </a:r>
            <a:r>
              <a:rPr lang="es-ES_tradnl" sz="1200" noProof="0" dirty="0" err="1" smtClean="0"/>
              <a:t>Organization</a:t>
            </a:r>
            <a:r>
              <a:rPr lang="es-ES_tradnl" sz="1200" noProof="0" dirty="0" smtClean="0"/>
              <a:t>). 2010. </a:t>
            </a:r>
            <a:r>
              <a:rPr lang="es-ES_tradnl" sz="1200" i="1" noProof="0" dirty="0" smtClean="0"/>
              <a:t>FAO </a:t>
            </a:r>
            <a:r>
              <a:rPr lang="es-ES_tradnl" sz="1200" i="1" noProof="0" dirty="0" err="1" smtClean="0"/>
              <a:t>Forest</a:t>
            </a:r>
            <a:r>
              <a:rPr lang="es-ES_tradnl" sz="1200" i="1" noProof="0" dirty="0" smtClean="0"/>
              <a:t> </a:t>
            </a:r>
            <a:r>
              <a:rPr lang="es-ES_tradnl" sz="1200" i="1" noProof="0" dirty="0" err="1" smtClean="0"/>
              <a:t>Resources</a:t>
            </a:r>
            <a:r>
              <a:rPr lang="es-ES_tradnl" sz="1200" i="1" noProof="0" dirty="0" smtClean="0"/>
              <a:t> </a:t>
            </a:r>
            <a:r>
              <a:rPr lang="es-ES_tradnl" sz="1200" i="1" noProof="0" dirty="0" err="1" smtClean="0"/>
              <a:t>Assessment</a:t>
            </a:r>
            <a:r>
              <a:rPr lang="es-ES_tradnl" sz="1200" i="1" noProof="0" dirty="0" smtClean="0"/>
              <a:t> of 2010 </a:t>
            </a:r>
            <a:r>
              <a:rPr lang="es-ES_tradnl" sz="1200" noProof="0" dirty="0" smtClean="0"/>
              <a:t>(FRA). Rome: FAO. http://www.fao.org/docrep/013/i1757e/i1757e.pdf.</a:t>
            </a:r>
          </a:p>
          <a:p>
            <a:pPr>
              <a:lnSpc>
                <a:spcPct val="150000"/>
              </a:lnSpc>
            </a:pPr>
            <a:r>
              <a:rPr lang="es-ES_tradnl" sz="1200" noProof="0" dirty="0" smtClean="0"/>
              <a:t>FAO. 2015. </a:t>
            </a:r>
            <a:r>
              <a:rPr lang="es-ES_tradnl" sz="1200" i="1" noProof="0" dirty="0" smtClean="0"/>
              <a:t>FAO </a:t>
            </a:r>
            <a:r>
              <a:rPr lang="es-ES_tradnl" sz="1200" i="1" noProof="0" dirty="0" err="1" smtClean="0"/>
              <a:t>Forest</a:t>
            </a:r>
            <a:r>
              <a:rPr lang="es-ES_tradnl" sz="1200" i="1" noProof="0" dirty="0" smtClean="0"/>
              <a:t> </a:t>
            </a:r>
            <a:r>
              <a:rPr lang="es-ES_tradnl" sz="1200" i="1" noProof="0" dirty="0" err="1" smtClean="0"/>
              <a:t>Resources</a:t>
            </a:r>
            <a:r>
              <a:rPr lang="es-ES_tradnl" sz="1200" i="1" noProof="0" dirty="0" smtClean="0"/>
              <a:t> </a:t>
            </a:r>
            <a:r>
              <a:rPr lang="es-ES_tradnl" sz="1200" i="1" noProof="0" dirty="0" err="1" smtClean="0"/>
              <a:t>Assessment</a:t>
            </a:r>
            <a:r>
              <a:rPr lang="es-ES_tradnl" sz="1200" i="1" noProof="0" dirty="0" smtClean="0"/>
              <a:t> of 2015</a:t>
            </a:r>
            <a:r>
              <a:rPr lang="es-ES_tradnl" sz="1200" noProof="0" dirty="0" smtClean="0"/>
              <a:t> (FRA). Rome: FAO. http://www.fao.org/forestry/fra/fra2015/en/.</a:t>
            </a:r>
          </a:p>
          <a:p>
            <a:pPr>
              <a:lnSpc>
                <a:spcPct val="150000"/>
              </a:lnSpc>
            </a:pPr>
            <a:r>
              <a:rPr lang="es-ES_tradnl" sz="1200" noProof="0" dirty="0" smtClean="0"/>
              <a:t>GFOI (Global </a:t>
            </a:r>
            <a:r>
              <a:rPr lang="es-ES_tradnl" sz="1200" noProof="0" dirty="0" err="1" smtClean="0"/>
              <a:t>Forest</a:t>
            </a:r>
            <a:r>
              <a:rPr lang="es-ES_tradnl" sz="1200" noProof="0" dirty="0" smtClean="0"/>
              <a:t> </a:t>
            </a:r>
            <a:r>
              <a:rPr lang="es-ES_tradnl" sz="1200" noProof="0" dirty="0" err="1" smtClean="0"/>
              <a:t>Observations</a:t>
            </a:r>
            <a:r>
              <a:rPr lang="es-ES_tradnl" sz="1200" noProof="0" dirty="0" smtClean="0"/>
              <a:t> </a:t>
            </a:r>
            <a:r>
              <a:rPr lang="es-ES_tradnl" sz="1200" noProof="0" dirty="0" err="1" smtClean="0"/>
              <a:t>Initiative</a:t>
            </a:r>
            <a:r>
              <a:rPr lang="es-ES_tradnl" sz="1200" noProof="0" dirty="0" smtClean="0"/>
              <a:t>). 2014. </a:t>
            </a:r>
            <a:r>
              <a:rPr lang="es-ES_tradnl" sz="1200" i="1" noProof="0" dirty="0" err="1" smtClean="0"/>
              <a:t>Integrating</a:t>
            </a:r>
            <a:r>
              <a:rPr lang="es-ES_tradnl" sz="1200" i="1" noProof="0" dirty="0" smtClean="0"/>
              <a:t> </a:t>
            </a:r>
            <a:r>
              <a:rPr lang="es-ES_tradnl" sz="1200" i="1" noProof="0" dirty="0" err="1" smtClean="0"/>
              <a:t>Remote-sensing</a:t>
            </a:r>
            <a:r>
              <a:rPr lang="es-ES_tradnl" sz="1200" i="1" noProof="0" dirty="0" smtClean="0"/>
              <a:t> and </a:t>
            </a:r>
            <a:r>
              <a:rPr lang="es-ES_tradnl" sz="1200" i="1" noProof="0" dirty="0" err="1" smtClean="0"/>
              <a:t>Ground-based</a:t>
            </a:r>
            <a:r>
              <a:rPr lang="es-ES_tradnl" sz="1200" i="1" noProof="0" dirty="0" smtClean="0"/>
              <a:t> </a:t>
            </a:r>
            <a:r>
              <a:rPr lang="es-ES_tradnl" sz="1200" i="1" noProof="0" dirty="0" err="1" smtClean="0"/>
              <a:t>Observations</a:t>
            </a:r>
            <a:r>
              <a:rPr lang="es-ES_tradnl" sz="1200" i="1" noProof="0" dirty="0" smtClean="0"/>
              <a:t> </a:t>
            </a:r>
            <a:r>
              <a:rPr lang="es-ES_tradnl" sz="1200" i="1" noProof="0" dirty="0" err="1" smtClean="0"/>
              <a:t>for</a:t>
            </a:r>
            <a:r>
              <a:rPr lang="es-ES_tradnl" sz="1200" i="1" noProof="0" dirty="0" smtClean="0"/>
              <a:t> </a:t>
            </a:r>
            <a:r>
              <a:rPr lang="es-ES_tradnl" sz="1200" i="1" noProof="0" dirty="0" err="1" smtClean="0"/>
              <a:t>Estimation</a:t>
            </a:r>
            <a:r>
              <a:rPr lang="es-ES_tradnl" sz="1200" i="1" noProof="0" dirty="0" smtClean="0"/>
              <a:t> of </a:t>
            </a:r>
            <a:r>
              <a:rPr lang="es-ES_tradnl" sz="1200" i="1" noProof="0" dirty="0" err="1" smtClean="0"/>
              <a:t>Emissions</a:t>
            </a:r>
            <a:r>
              <a:rPr lang="es-ES_tradnl" sz="1200" i="1" noProof="0" dirty="0" smtClean="0"/>
              <a:t> and </a:t>
            </a:r>
            <a:r>
              <a:rPr lang="es-ES_tradnl" sz="1200" i="1" noProof="0" dirty="0" err="1" smtClean="0"/>
              <a:t>Removals</a:t>
            </a:r>
            <a:r>
              <a:rPr lang="es-ES_tradnl" sz="1200" i="1" noProof="0" dirty="0" smtClean="0"/>
              <a:t> of </a:t>
            </a:r>
            <a:r>
              <a:rPr lang="es-ES_tradnl" sz="1200" i="1" noProof="0" dirty="0" err="1" smtClean="0"/>
              <a:t>Greenhouse</a:t>
            </a:r>
            <a:r>
              <a:rPr lang="es-ES_tradnl" sz="1200" i="1" noProof="0" dirty="0" smtClean="0"/>
              <a:t> Gases in </a:t>
            </a:r>
            <a:r>
              <a:rPr lang="es-ES_tradnl" sz="1200" i="1" noProof="0" dirty="0" err="1" smtClean="0"/>
              <a:t>Forests</a:t>
            </a:r>
            <a:r>
              <a:rPr lang="es-ES_tradnl" sz="1200" i="1" noProof="0" dirty="0" smtClean="0"/>
              <a:t>: </a:t>
            </a:r>
            <a:r>
              <a:rPr lang="es-ES_tradnl" sz="1200" i="1" noProof="0" dirty="0" err="1" smtClean="0"/>
              <a:t>Methods</a:t>
            </a:r>
            <a:r>
              <a:rPr lang="es-ES_tradnl" sz="1200" i="1" noProof="0" dirty="0" smtClean="0"/>
              <a:t> and </a:t>
            </a:r>
            <a:r>
              <a:rPr lang="es-ES_tradnl" sz="1200" i="1" noProof="0" dirty="0" err="1" smtClean="0"/>
              <a:t>Guidance</a:t>
            </a:r>
            <a:r>
              <a:rPr lang="es-ES_tradnl" sz="1200" i="1" noProof="0" dirty="0" smtClean="0"/>
              <a:t> </a:t>
            </a:r>
            <a:r>
              <a:rPr lang="es-ES_tradnl" sz="1200" i="1" noProof="0" dirty="0" err="1" smtClean="0"/>
              <a:t>from</a:t>
            </a:r>
            <a:r>
              <a:rPr lang="es-ES_tradnl" sz="1200" i="1" noProof="0" dirty="0" smtClean="0"/>
              <a:t> </a:t>
            </a:r>
            <a:r>
              <a:rPr lang="es-ES_tradnl" sz="1200" i="1" noProof="0" dirty="0" err="1" smtClean="0"/>
              <a:t>the</a:t>
            </a:r>
            <a:r>
              <a:rPr lang="es-ES_tradnl" sz="1200" i="1" noProof="0" dirty="0" smtClean="0"/>
              <a:t> Global </a:t>
            </a:r>
            <a:r>
              <a:rPr lang="es-ES_tradnl" sz="1200" i="1" noProof="0" dirty="0" err="1" smtClean="0"/>
              <a:t>Forest</a:t>
            </a:r>
            <a:r>
              <a:rPr lang="es-ES_tradnl" sz="1200" i="1" noProof="0" dirty="0" smtClean="0"/>
              <a:t> </a:t>
            </a:r>
            <a:r>
              <a:rPr lang="es-ES_tradnl" sz="1200" i="1" noProof="0" dirty="0" err="1" smtClean="0"/>
              <a:t>Observations</a:t>
            </a:r>
            <a:r>
              <a:rPr lang="es-ES_tradnl" sz="1200" i="1" noProof="0" dirty="0" smtClean="0"/>
              <a:t> </a:t>
            </a:r>
            <a:r>
              <a:rPr lang="es-ES_tradnl" sz="1200" i="1" noProof="0" dirty="0" err="1" smtClean="0"/>
              <a:t>Initiative</a:t>
            </a:r>
            <a:r>
              <a:rPr lang="es-ES_tradnl" sz="1200" noProof="0" dirty="0" smtClean="0"/>
              <a:t>. (</a:t>
            </a:r>
            <a:r>
              <a:rPr lang="es-ES_tradnl" sz="1200" noProof="0" dirty="0" err="1" smtClean="0"/>
              <a:t>Often</a:t>
            </a:r>
            <a:r>
              <a:rPr lang="es-ES_tradnl" sz="1200" noProof="0" dirty="0" smtClean="0"/>
              <a:t> GFOI MGD.) Geneva, </a:t>
            </a:r>
            <a:r>
              <a:rPr lang="es-ES_tradnl" sz="1200" noProof="0" dirty="0" err="1" smtClean="0"/>
              <a:t>Switzerland</a:t>
            </a:r>
            <a:r>
              <a:rPr lang="es-ES_tradnl" sz="1200" noProof="0" dirty="0" smtClean="0"/>
              <a:t>: </a:t>
            </a:r>
            <a:r>
              <a:rPr lang="es-ES_tradnl" sz="1200" noProof="0" dirty="0" err="1" smtClean="0"/>
              <a:t>Group</a:t>
            </a:r>
            <a:r>
              <a:rPr lang="es-ES_tradnl" sz="1200" noProof="0" dirty="0" smtClean="0"/>
              <a:t> </a:t>
            </a:r>
            <a:r>
              <a:rPr lang="es-ES_tradnl" sz="1200" noProof="0" dirty="0" err="1" smtClean="0"/>
              <a:t>on</a:t>
            </a:r>
            <a:r>
              <a:rPr lang="es-ES_tradnl" sz="1200" noProof="0" dirty="0" smtClean="0"/>
              <a:t> </a:t>
            </a:r>
            <a:r>
              <a:rPr lang="es-ES_tradnl" sz="1200" noProof="0" dirty="0" err="1" smtClean="0"/>
              <a:t>Earth</a:t>
            </a:r>
            <a:r>
              <a:rPr lang="es-ES_tradnl" sz="1200" noProof="0" dirty="0" smtClean="0"/>
              <a:t> </a:t>
            </a:r>
            <a:r>
              <a:rPr lang="es-ES_tradnl" sz="1200" noProof="0" dirty="0" err="1" smtClean="0"/>
              <a:t>Observations</a:t>
            </a:r>
            <a:r>
              <a:rPr lang="es-ES_tradnl" sz="1200" noProof="0" dirty="0" smtClean="0"/>
              <a:t>, </a:t>
            </a:r>
            <a:r>
              <a:rPr lang="es-ES_tradnl" sz="1200" noProof="0" dirty="0" err="1" smtClean="0"/>
              <a:t>version</a:t>
            </a:r>
            <a:r>
              <a:rPr lang="es-ES_tradnl" sz="1200" noProof="0" dirty="0" smtClean="0"/>
              <a:t> 1.0. http://www.gfoi.org/methods-guidance/.</a:t>
            </a:r>
            <a:endParaRPr lang="es-ES_tradnl" sz="1200" noProof="0" dirty="0"/>
          </a:p>
        </p:txBody>
      </p:sp>
    </p:spTree>
    <p:extLst>
      <p:ext uri="{BB962C8B-B14F-4D97-AF65-F5344CB8AC3E}">
        <p14:creationId xmlns:p14="http://schemas.microsoft.com/office/powerpoint/2010/main" val="2947310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229130"/>
            <a:ext cx="8521188" cy="4404807"/>
          </a:xfrm>
        </p:spPr>
        <p:txBody>
          <a:bodyPr/>
          <a:lstStyle/>
          <a:p>
            <a:pPr>
              <a:lnSpc>
                <a:spcPct val="150000"/>
              </a:lnSpc>
            </a:pPr>
            <a:r>
              <a:rPr lang="es-ES_tradnl" sz="1200" noProof="0" dirty="0" smtClean="0"/>
              <a:t>GOFC-GOLD (Global </a:t>
            </a:r>
            <a:r>
              <a:rPr lang="es-ES_tradnl" sz="1200" noProof="0" dirty="0" err="1" smtClean="0"/>
              <a:t>Observation</a:t>
            </a:r>
            <a:r>
              <a:rPr lang="es-ES_tradnl" sz="1200" noProof="0" dirty="0" smtClean="0"/>
              <a:t> of </a:t>
            </a:r>
            <a:r>
              <a:rPr lang="es-ES_tradnl" sz="1200" noProof="0" dirty="0" err="1" smtClean="0"/>
              <a:t>Forest</a:t>
            </a:r>
            <a:r>
              <a:rPr lang="es-ES_tradnl" sz="1200" noProof="0" dirty="0" smtClean="0"/>
              <a:t> </a:t>
            </a:r>
            <a:r>
              <a:rPr lang="es-ES_tradnl" sz="1200" noProof="0" dirty="0" err="1" smtClean="0"/>
              <a:t>Cover</a:t>
            </a:r>
            <a:r>
              <a:rPr lang="es-ES_tradnl" sz="1200" noProof="0" dirty="0" smtClean="0"/>
              <a:t> and </a:t>
            </a:r>
            <a:r>
              <a:rPr lang="es-ES_tradnl" sz="1200" noProof="0" dirty="0" err="1" smtClean="0"/>
              <a:t>Land</a:t>
            </a:r>
            <a:r>
              <a:rPr lang="es-ES_tradnl" sz="1200" noProof="0" dirty="0" smtClean="0"/>
              <a:t> Dynamics). 2014. </a:t>
            </a:r>
            <a:r>
              <a:rPr lang="es-ES_tradnl" sz="1200" i="1" noProof="0" dirty="0" smtClean="0"/>
              <a:t>A Sourcebook of </a:t>
            </a:r>
            <a:r>
              <a:rPr lang="es-ES_tradnl" sz="1200" i="1" noProof="0" dirty="0" err="1" smtClean="0"/>
              <a:t>Methods</a:t>
            </a:r>
            <a:r>
              <a:rPr lang="es-ES_tradnl" sz="1200" i="1" noProof="0" dirty="0" smtClean="0"/>
              <a:t> and </a:t>
            </a:r>
            <a:r>
              <a:rPr lang="es-ES_tradnl" sz="1200" i="1" noProof="0" dirty="0" err="1" smtClean="0"/>
              <a:t>Procedures</a:t>
            </a:r>
            <a:r>
              <a:rPr lang="es-ES_tradnl" sz="1200" i="1" noProof="0" dirty="0" smtClean="0"/>
              <a:t> </a:t>
            </a:r>
            <a:r>
              <a:rPr lang="es-ES_tradnl" sz="1200" i="1" noProof="0" dirty="0" err="1" smtClean="0"/>
              <a:t>for</a:t>
            </a:r>
            <a:r>
              <a:rPr lang="es-ES_tradnl" sz="1200" i="1" noProof="0" dirty="0" smtClean="0"/>
              <a:t> </a:t>
            </a:r>
            <a:r>
              <a:rPr lang="es-ES_tradnl" sz="1200" i="1" noProof="0" dirty="0" err="1" smtClean="0"/>
              <a:t>Monitoring</a:t>
            </a:r>
            <a:r>
              <a:rPr lang="es-ES_tradnl" sz="1200" i="1" noProof="0" dirty="0" smtClean="0"/>
              <a:t> and </a:t>
            </a:r>
            <a:r>
              <a:rPr lang="es-ES_tradnl" sz="1200" i="1" noProof="0" dirty="0" err="1" smtClean="0"/>
              <a:t>Reporting</a:t>
            </a:r>
            <a:r>
              <a:rPr lang="es-ES_tradnl" sz="1200" i="1" noProof="0" dirty="0" smtClean="0"/>
              <a:t> </a:t>
            </a:r>
            <a:r>
              <a:rPr lang="es-ES_tradnl" sz="1200" i="1" noProof="0" dirty="0" err="1" smtClean="0"/>
              <a:t>Anthropogenic</a:t>
            </a:r>
            <a:r>
              <a:rPr lang="es-ES_tradnl" sz="1200" i="1" noProof="0" dirty="0" smtClean="0"/>
              <a:t> </a:t>
            </a:r>
            <a:r>
              <a:rPr lang="es-ES_tradnl" sz="1200" i="1" noProof="0" dirty="0" err="1" smtClean="0"/>
              <a:t>Greenhouse</a:t>
            </a:r>
            <a:r>
              <a:rPr lang="es-ES_tradnl" sz="1200" i="1" noProof="0" dirty="0" smtClean="0"/>
              <a:t> Gas </a:t>
            </a:r>
            <a:r>
              <a:rPr lang="es-ES_tradnl" sz="1200" i="1" noProof="0" dirty="0" err="1" smtClean="0"/>
              <a:t>Emissions</a:t>
            </a:r>
            <a:r>
              <a:rPr lang="es-ES_tradnl" sz="1200" i="1" noProof="0" dirty="0" smtClean="0"/>
              <a:t> and </a:t>
            </a:r>
            <a:r>
              <a:rPr lang="es-ES_tradnl" sz="1200" i="1" noProof="0" dirty="0" err="1" smtClean="0"/>
              <a:t>Removals</a:t>
            </a:r>
            <a:r>
              <a:rPr lang="es-ES_tradnl" sz="1200" i="1" noProof="0" dirty="0" smtClean="0"/>
              <a:t> </a:t>
            </a:r>
            <a:r>
              <a:rPr lang="es-ES_tradnl" sz="1200" i="1" noProof="0" dirty="0" err="1" smtClean="0"/>
              <a:t>Associated</a:t>
            </a:r>
            <a:r>
              <a:rPr lang="es-ES_tradnl" sz="1200" i="1" noProof="0" dirty="0" smtClean="0"/>
              <a:t> </a:t>
            </a:r>
            <a:r>
              <a:rPr lang="es-ES_tradnl" sz="1200" i="1" noProof="0" dirty="0" err="1" smtClean="0"/>
              <a:t>with</a:t>
            </a:r>
            <a:r>
              <a:rPr lang="es-ES_tradnl" sz="1200" i="1" noProof="0" dirty="0" smtClean="0"/>
              <a:t> </a:t>
            </a:r>
            <a:r>
              <a:rPr lang="es-ES_tradnl" sz="1200" i="1" noProof="0" dirty="0" err="1" smtClean="0"/>
              <a:t>Deforestation</a:t>
            </a:r>
            <a:r>
              <a:rPr lang="es-ES_tradnl" sz="1200" i="1" noProof="0" dirty="0" smtClean="0"/>
              <a:t>, </a:t>
            </a:r>
            <a:r>
              <a:rPr lang="es-ES_tradnl" sz="1200" i="1" noProof="0" dirty="0" err="1" smtClean="0"/>
              <a:t>Gains</a:t>
            </a:r>
            <a:r>
              <a:rPr lang="es-ES_tradnl" sz="1200" i="1" noProof="0" dirty="0" smtClean="0"/>
              <a:t> and </a:t>
            </a:r>
            <a:r>
              <a:rPr lang="es-ES_tradnl" sz="1200" i="1" noProof="0" dirty="0" err="1" smtClean="0"/>
              <a:t>Losses</a:t>
            </a:r>
            <a:r>
              <a:rPr lang="es-ES_tradnl" sz="1200" i="1" noProof="0" dirty="0" smtClean="0"/>
              <a:t> of </a:t>
            </a:r>
            <a:r>
              <a:rPr lang="es-ES_tradnl" sz="1200" i="1" noProof="0" dirty="0" err="1" smtClean="0"/>
              <a:t>Carbon</a:t>
            </a:r>
            <a:r>
              <a:rPr lang="es-ES_tradnl" sz="1200" i="1" noProof="0" dirty="0" smtClean="0"/>
              <a:t> Stocks in </a:t>
            </a:r>
            <a:r>
              <a:rPr lang="es-ES_tradnl" sz="1200" i="1" noProof="0" dirty="0" err="1" smtClean="0"/>
              <a:t>Forests</a:t>
            </a:r>
            <a:r>
              <a:rPr lang="es-ES_tradnl" sz="1200" i="1" noProof="0" dirty="0" smtClean="0"/>
              <a:t> </a:t>
            </a:r>
            <a:r>
              <a:rPr lang="es-ES_tradnl" sz="1200" i="1" noProof="0" dirty="0" err="1" smtClean="0"/>
              <a:t>Remaining</a:t>
            </a:r>
            <a:r>
              <a:rPr lang="es-ES_tradnl" sz="1200" i="1" noProof="0" dirty="0" smtClean="0"/>
              <a:t> </a:t>
            </a:r>
            <a:r>
              <a:rPr lang="es-ES_tradnl" sz="1200" i="1" noProof="0" dirty="0" err="1" smtClean="0"/>
              <a:t>Forests</a:t>
            </a:r>
            <a:r>
              <a:rPr lang="es-ES_tradnl" sz="1200" i="1" noProof="0" dirty="0" smtClean="0"/>
              <a:t>, and </a:t>
            </a:r>
            <a:r>
              <a:rPr lang="es-ES_tradnl" sz="1200" i="1" noProof="0" dirty="0" err="1" smtClean="0"/>
              <a:t>Forestation</a:t>
            </a:r>
            <a:r>
              <a:rPr lang="es-ES_tradnl" sz="1200" noProof="0" dirty="0" smtClean="0"/>
              <a:t>. (</a:t>
            </a:r>
            <a:r>
              <a:rPr lang="es-ES_tradnl" sz="1200" noProof="0" dirty="0" err="1" smtClean="0"/>
              <a:t>Often</a:t>
            </a:r>
            <a:r>
              <a:rPr lang="es-ES_tradnl" sz="1200" noProof="0" dirty="0" smtClean="0"/>
              <a:t> GOFC-GOLD Sourcebook.) </a:t>
            </a:r>
            <a:r>
              <a:rPr lang="es-ES_tradnl" sz="1200" noProof="0" dirty="0" err="1" smtClean="0"/>
              <a:t>Netherland</a:t>
            </a:r>
            <a:r>
              <a:rPr lang="es-ES_tradnl" sz="1200" noProof="0" dirty="0" smtClean="0"/>
              <a:t>: GOFC-GOLD </a:t>
            </a:r>
            <a:r>
              <a:rPr lang="es-ES_tradnl" sz="1200" noProof="0" dirty="0" err="1" smtClean="0"/>
              <a:t>Land</a:t>
            </a:r>
            <a:r>
              <a:rPr lang="es-ES_tradnl" sz="1200" noProof="0" dirty="0" smtClean="0"/>
              <a:t> </a:t>
            </a:r>
            <a:r>
              <a:rPr lang="es-ES_tradnl" sz="1200" noProof="0" dirty="0" err="1" smtClean="0"/>
              <a:t>Cover</a:t>
            </a:r>
            <a:r>
              <a:rPr lang="es-ES_tradnl" sz="1200" noProof="0" dirty="0" smtClean="0"/>
              <a:t> Project Office, Wageningen </a:t>
            </a:r>
            <a:r>
              <a:rPr lang="es-ES_tradnl" sz="1200" noProof="0" dirty="0" err="1" smtClean="0"/>
              <a:t>University</a:t>
            </a:r>
            <a:r>
              <a:rPr lang="es-ES_tradnl" sz="1200" noProof="0" dirty="0" smtClean="0"/>
              <a:t>. http://www.gofcgold.wur.nl/redd/index.php.</a:t>
            </a:r>
          </a:p>
          <a:p>
            <a:pPr>
              <a:lnSpc>
                <a:spcPct val="150000"/>
              </a:lnSpc>
            </a:pPr>
            <a:r>
              <a:rPr lang="es-ES_tradnl" sz="1200" noProof="0" dirty="0" smtClean="0"/>
              <a:t>Hansen, M. C., et al. 2013. “High-</a:t>
            </a:r>
            <a:r>
              <a:rPr lang="es-ES_tradnl" sz="1200" noProof="0" dirty="0" err="1" smtClean="0"/>
              <a:t>resolution</a:t>
            </a:r>
            <a:r>
              <a:rPr lang="es-ES_tradnl" sz="1200" noProof="0" dirty="0" smtClean="0"/>
              <a:t> Global </a:t>
            </a:r>
            <a:r>
              <a:rPr lang="es-ES_tradnl" sz="1200" noProof="0" dirty="0" err="1" smtClean="0"/>
              <a:t>Maps</a:t>
            </a:r>
            <a:r>
              <a:rPr lang="es-ES_tradnl" sz="1200" noProof="0" dirty="0" smtClean="0"/>
              <a:t> of 21st-century </a:t>
            </a:r>
            <a:r>
              <a:rPr lang="es-ES_tradnl" sz="1200" noProof="0" dirty="0" err="1" smtClean="0"/>
              <a:t>Forest</a:t>
            </a:r>
            <a:r>
              <a:rPr lang="es-ES_tradnl" sz="1200" noProof="0" dirty="0" smtClean="0"/>
              <a:t> </a:t>
            </a:r>
            <a:r>
              <a:rPr lang="es-ES_tradnl" sz="1200" noProof="0" dirty="0" err="1" smtClean="0"/>
              <a:t>Cover</a:t>
            </a:r>
            <a:r>
              <a:rPr lang="es-ES_tradnl" sz="1200" noProof="0" dirty="0" smtClean="0"/>
              <a:t> </a:t>
            </a:r>
            <a:r>
              <a:rPr lang="es-ES_tradnl" sz="1200" noProof="0" dirty="0" err="1" smtClean="0"/>
              <a:t>Change</a:t>
            </a:r>
            <a:r>
              <a:rPr lang="es-ES_tradnl" sz="1200" noProof="0" dirty="0" smtClean="0"/>
              <a:t>.” </a:t>
            </a:r>
            <a:r>
              <a:rPr lang="es-ES_tradnl" sz="1200" i="1" noProof="0" dirty="0" err="1" smtClean="0"/>
              <a:t>Science</a:t>
            </a:r>
            <a:r>
              <a:rPr lang="es-ES_tradnl" sz="1200" noProof="0" dirty="0" smtClean="0"/>
              <a:t> 342: 850–853.</a:t>
            </a:r>
          </a:p>
          <a:p>
            <a:pPr>
              <a:lnSpc>
                <a:spcPct val="150000"/>
              </a:lnSpc>
            </a:pPr>
            <a:r>
              <a:rPr lang="es-ES_tradnl" sz="1200" noProof="0" dirty="0" err="1" smtClean="0"/>
              <a:t>Herold</a:t>
            </a:r>
            <a:r>
              <a:rPr lang="es-ES_tradnl" sz="1200" noProof="0" dirty="0" smtClean="0"/>
              <a:t>, M. 2009. </a:t>
            </a:r>
            <a:r>
              <a:rPr lang="es-ES_tradnl" sz="1200" i="1" noProof="0" dirty="0" err="1" smtClean="0"/>
              <a:t>An</a:t>
            </a:r>
            <a:r>
              <a:rPr lang="es-ES_tradnl" sz="1200" i="1" noProof="0" dirty="0" smtClean="0"/>
              <a:t> </a:t>
            </a:r>
            <a:r>
              <a:rPr lang="es-ES_tradnl" sz="1200" i="1" noProof="0" dirty="0" err="1" smtClean="0"/>
              <a:t>Assessment</a:t>
            </a:r>
            <a:r>
              <a:rPr lang="es-ES_tradnl" sz="1200" i="1" noProof="0" dirty="0" smtClean="0"/>
              <a:t> of </a:t>
            </a:r>
            <a:r>
              <a:rPr lang="es-ES_tradnl" sz="1200" i="1" noProof="0" dirty="0" err="1" smtClean="0"/>
              <a:t>National</a:t>
            </a:r>
            <a:r>
              <a:rPr lang="es-ES_tradnl" sz="1200" i="1" noProof="0" dirty="0" smtClean="0"/>
              <a:t> </a:t>
            </a:r>
            <a:r>
              <a:rPr lang="es-ES_tradnl" sz="1200" i="1" noProof="0" dirty="0" err="1" smtClean="0"/>
              <a:t>Forest</a:t>
            </a:r>
            <a:r>
              <a:rPr lang="es-ES_tradnl" sz="1200" i="1" noProof="0" dirty="0" smtClean="0"/>
              <a:t> </a:t>
            </a:r>
            <a:r>
              <a:rPr lang="es-ES_tradnl" sz="1200" i="1" noProof="0" dirty="0" err="1" smtClean="0"/>
              <a:t>Monitoring</a:t>
            </a:r>
            <a:r>
              <a:rPr lang="es-ES_tradnl" sz="1200" i="1" noProof="0" dirty="0" smtClean="0"/>
              <a:t> </a:t>
            </a:r>
            <a:r>
              <a:rPr lang="es-ES_tradnl" sz="1200" i="1" noProof="0" dirty="0" err="1" smtClean="0"/>
              <a:t>Capabilities</a:t>
            </a:r>
            <a:r>
              <a:rPr lang="es-ES_tradnl" sz="1200" i="1" noProof="0" dirty="0" smtClean="0"/>
              <a:t> in Tropical Non-</a:t>
            </a:r>
            <a:r>
              <a:rPr lang="es-ES_tradnl" sz="1200" i="1" noProof="0" dirty="0" err="1" smtClean="0"/>
              <a:t>annex</a:t>
            </a:r>
            <a:r>
              <a:rPr lang="es-ES_tradnl" sz="1200" i="1" noProof="0" dirty="0" smtClean="0"/>
              <a:t> I </a:t>
            </a:r>
            <a:r>
              <a:rPr lang="es-ES_tradnl" sz="1200" i="1" noProof="0" dirty="0" err="1" smtClean="0"/>
              <a:t>Countries</a:t>
            </a:r>
            <a:r>
              <a:rPr lang="es-ES_tradnl" sz="1200" i="1" noProof="0" dirty="0" smtClean="0"/>
              <a:t>: </a:t>
            </a:r>
            <a:r>
              <a:rPr lang="es-ES_tradnl" sz="1200" i="1" noProof="0" dirty="0" err="1" smtClean="0"/>
              <a:t>Recommendations</a:t>
            </a:r>
            <a:r>
              <a:rPr lang="es-ES_tradnl" sz="1200" i="1" noProof="0" dirty="0" smtClean="0"/>
              <a:t> </a:t>
            </a:r>
            <a:r>
              <a:rPr lang="es-ES_tradnl" sz="1200" i="1" noProof="0" dirty="0" err="1" smtClean="0"/>
              <a:t>for</a:t>
            </a:r>
            <a:r>
              <a:rPr lang="es-ES_tradnl" sz="1200" i="1" noProof="0" dirty="0" smtClean="0"/>
              <a:t> </a:t>
            </a:r>
            <a:r>
              <a:rPr lang="es-ES_tradnl" sz="1200" i="1" noProof="0" dirty="0" err="1" smtClean="0"/>
              <a:t>Capacity</a:t>
            </a:r>
            <a:r>
              <a:rPr lang="es-ES_tradnl" sz="1200" i="1" noProof="0" dirty="0" smtClean="0"/>
              <a:t> </a:t>
            </a:r>
            <a:r>
              <a:rPr lang="es-ES_tradnl" sz="1200" i="1" noProof="0" dirty="0" err="1" smtClean="0"/>
              <a:t>Building</a:t>
            </a:r>
            <a:r>
              <a:rPr lang="es-ES_tradnl" sz="1200" i="1" noProof="0" dirty="0" smtClean="0"/>
              <a:t>.</a:t>
            </a:r>
            <a:r>
              <a:rPr lang="es-ES_tradnl" sz="1200" noProof="0" dirty="0" smtClean="0"/>
              <a:t> </a:t>
            </a:r>
            <a:r>
              <a:rPr lang="es-ES_tradnl" sz="1200" noProof="0" dirty="0" err="1" smtClean="0"/>
              <a:t>Report</a:t>
            </a:r>
            <a:r>
              <a:rPr lang="es-ES_tradnl" sz="1200" noProof="0" dirty="0" smtClean="0"/>
              <a:t> </a:t>
            </a:r>
            <a:r>
              <a:rPr lang="es-ES_tradnl" sz="1200" noProof="0" dirty="0" err="1" smtClean="0"/>
              <a:t>for</a:t>
            </a:r>
            <a:r>
              <a:rPr lang="es-ES_tradnl" sz="1200" noProof="0" dirty="0" smtClean="0"/>
              <a:t> </a:t>
            </a:r>
            <a:r>
              <a:rPr lang="es-ES_tradnl" sz="1200" noProof="0" dirty="0" err="1" smtClean="0"/>
              <a:t>The</a:t>
            </a:r>
            <a:r>
              <a:rPr lang="es-ES_tradnl" sz="1200" noProof="0" dirty="0" smtClean="0"/>
              <a:t> </a:t>
            </a:r>
            <a:r>
              <a:rPr lang="es-ES_tradnl" sz="1200" noProof="0" dirty="0" err="1" smtClean="0"/>
              <a:t>Prince’s</a:t>
            </a:r>
            <a:r>
              <a:rPr lang="es-ES_tradnl" sz="1200" noProof="0" dirty="0" smtClean="0"/>
              <a:t> </a:t>
            </a:r>
            <a:r>
              <a:rPr lang="es-ES_tradnl" sz="1200" noProof="0" dirty="0" err="1" smtClean="0"/>
              <a:t>Rainforests</a:t>
            </a:r>
            <a:r>
              <a:rPr lang="es-ES_tradnl" sz="1200" noProof="0" dirty="0" smtClean="0"/>
              <a:t> Project and </a:t>
            </a:r>
            <a:r>
              <a:rPr lang="es-ES_tradnl" sz="1200" noProof="0" dirty="0" err="1" smtClean="0"/>
              <a:t>The</a:t>
            </a:r>
            <a:r>
              <a:rPr lang="es-ES_tradnl" sz="1200" noProof="0" dirty="0" smtClean="0"/>
              <a:t> </a:t>
            </a:r>
            <a:r>
              <a:rPr lang="es-ES_tradnl" sz="1200" noProof="0" dirty="0" err="1" smtClean="0"/>
              <a:t>Government</a:t>
            </a:r>
            <a:r>
              <a:rPr lang="es-ES_tradnl" sz="1200" noProof="0" dirty="0" smtClean="0"/>
              <a:t> of </a:t>
            </a:r>
            <a:r>
              <a:rPr lang="es-ES_tradnl" sz="1200" noProof="0" dirty="0" err="1" smtClean="0"/>
              <a:t>Norway</a:t>
            </a:r>
            <a:r>
              <a:rPr lang="es-ES_tradnl" sz="1200" noProof="0" dirty="0" smtClean="0"/>
              <a:t>. Friedrich-Schiller-</a:t>
            </a:r>
            <a:r>
              <a:rPr lang="es-ES_tradnl" sz="1200" noProof="0" dirty="0" err="1" smtClean="0"/>
              <a:t>Universität</a:t>
            </a:r>
            <a:r>
              <a:rPr lang="es-ES_tradnl" sz="1200" noProof="0" dirty="0" smtClean="0"/>
              <a:t> Jena and GOFC-GOLD. http://princes.3cdn.net/8453c17981d0ae3cc8_q0m6vsqxd.pdf </a:t>
            </a:r>
          </a:p>
          <a:p>
            <a:pPr>
              <a:lnSpc>
                <a:spcPct val="150000"/>
              </a:lnSpc>
            </a:pPr>
            <a:r>
              <a:rPr lang="es-ES_tradnl" sz="1200" noProof="0" dirty="0" smtClean="0"/>
              <a:t>IPCC, 2003. </a:t>
            </a:r>
            <a:r>
              <a:rPr lang="es-ES_tradnl" sz="1200" i="1" noProof="0" dirty="0" smtClean="0"/>
              <a:t>2003 </a:t>
            </a:r>
            <a:r>
              <a:rPr lang="es-ES_tradnl" sz="1200" i="1" noProof="0" dirty="0" err="1" smtClean="0"/>
              <a:t>Good</a:t>
            </a:r>
            <a:r>
              <a:rPr lang="es-ES_tradnl" sz="1200" i="1" noProof="0" dirty="0" smtClean="0"/>
              <a:t> </a:t>
            </a:r>
            <a:r>
              <a:rPr lang="es-ES_tradnl" sz="1200" i="1" noProof="0" dirty="0" err="1" smtClean="0"/>
              <a:t>Practice</a:t>
            </a:r>
            <a:r>
              <a:rPr lang="es-ES_tradnl" sz="1200" i="1" noProof="0" dirty="0" smtClean="0"/>
              <a:t> </a:t>
            </a:r>
            <a:r>
              <a:rPr lang="es-ES_tradnl" sz="1200" i="1" noProof="0" dirty="0" err="1" smtClean="0"/>
              <a:t>Guidance</a:t>
            </a:r>
            <a:r>
              <a:rPr lang="es-ES_tradnl" sz="1200" i="1" noProof="0" dirty="0" smtClean="0"/>
              <a:t> </a:t>
            </a:r>
            <a:r>
              <a:rPr lang="es-ES_tradnl" sz="1200" i="1" noProof="0" dirty="0" err="1" smtClean="0"/>
              <a:t>for</a:t>
            </a:r>
            <a:r>
              <a:rPr lang="es-ES_tradnl" sz="1200" i="1" noProof="0" dirty="0" smtClean="0"/>
              <a:t> </a:t>
            </a:r>
            <a:r>
              <a:rPr lang="es-ES_tradnl" sz="1200" i="1" noProof="0" dirty="0" err="1" smtClean="0"/>
              <a:t>Land</a:t>
            </a:r>
            <a:r>
              <a:rPr lang="es-ES_tradnl" sz="1200" i="1" noProof="0" dirty="0" smtClean="0"/>
              <a:t> Use, </a:t>
            </a:r>
            <a:r>
              <a:rPr lang="es-ES_tradnl" sz="1200" i="1" noProof="0" dirty="0" err="1" smtClean="0"/>
              <a:t>Land</a:t>
            </a:r>
            <a:r>
              <a:rPr lang="es-ES_tradnl" sz="1200" i="1" noProof="0" dirty="0" smtClean="0"/>
              <a:t>-Use </a:t>
            </a:r>
            <a:r>
              <a:rPr lang="es-ES_tradnl" sz="1200" i="1" noProof="0" dirty="0" err="1" smtClean="0"/>
              <a:t>Change</a:t>
            </a:r>
            <a:r>
              <a:rPr lang="es-ES_tradnl" sz="1200" i="1" noProof="0" dirty="0" smtClean="0"/>
              <a:t> and </a:t>
            </a:r>
            <a:r>
              <a:rPr lang="es-ES_tradnl" sz="1200" i="1" noProof="0" dirty="0" err="1" smtClean="0"/>
              <a:t>Forestry</a:t>
            </a:r>
            <a:r>
              <a:rPr lang="es-ES_tradnl" sz="1200" noProof="0" dirty="0" smtClean="0"/>
              <a:t>, </a:t>
            </a:r>
            <a:r>
              <a:rPr lang="es-ES_tradnl" sz="1200" noProof="0" dirty="0" err="1" smtClean="0"/>
              <a:t>Prepared</a:t>
            </a:r>
            <a:r>
              <a:rPr lang="es-ES_tradnl" sz="1200" noProof="0" dirty="0" smtClean="0"/>
              <a:t> by </a:t>
            </a:r>
            <a:r>
              <a:rPr lang="es-ES_tradnl" sz="1200" noProof="0" dirty="0" err="1" smtClean="0"/>
              <a:t>the</a:t>
            </a:r>
            <a:r>
              <a:rPr lang="es-ES_tradnl" sz="1200" noProof="0" dirty="0" smtClean="0"/>
              <a:t> </a:t>
            </a:r>
            <a:r>
              <a:rPr lang="es-ES_tradnl" sz="1200" noProof="0" dirty="0" err="1" smtClean="0"/>
              <a:t>National</a:t>
            </a:r>
            <a:r>
              <a:rPr lang="es-ES_tradnl" sz="1200" noProof="0" dirty="0" smtClean="0"/>
              <a:t> </a:t>
            </a:r>
            <a:r>
              <a:rPr lang="es-ES_tradnl" sz="1200" noProof="0" dirty="0" err="1" smtClean="0"/>
              <a:t>Greenhouse</a:t>
            </a:r>
            <a:r>
              <a:rPr lang="es-ES_tradnl" sz="1200" noProof="0" dirty="0" smtClean="0"/>
              <a:t> Gas </a:t>
            </a:r>
            <a:r>
              <a:rPr lang="es-ES_tradnl" sz="1200" noProof="0" dirty="0" err="1" smtClean="0"/>
              <a:t>Inventories</a:t>
            </a:r>
            <a:r>
              <a:rPr lang="es-ES_tradnl" sz="1200" noProof="0" dirty="0" smtClean="0"/>
              <a:t> </a:t>
            </a:r>
            <a:r>
              <a:rPr lang="es-ES_tradnl" sz="1200" noProof="0" dirty="0" err="1" smtClean="0"/>
              <a:t>Programme</a:t>
            </a:r>
            <a:r>
              <a:rPr lang="es-ES_tradnl" sz="1200" noProof="0" dirty="0" smtClean="0"/>
              <a:t>, </a:t>
            </a:r>
            <a:r>
              <a:rPr lang="es-ES_tradnl" sz="1200" noProof="0" dirty="0" err="1" smtClean="0"/>
              <a:t>Penman</a:t>
            </a:r>
            <a:r>
              <a:rPr lang="es-ES_tradnl" sz="1200" noProof="0" dirty="0" smtClean="0"/>
              <a:t>, J., </a:t>
            </a:r>
            <a:r>
              <a:rPr lang="es-ES_tradnl" sz="1200" noProof="0" dirty="0" err="1" smtClean="0"/>
              <a:t>Gytarsky</a:t>
            </a:r>
            <a:r>
              <a:rPr lang="es-ES_tradnl" sz="1200" noProof="0" dirty="0" smtClean="0"/>
              <a:t>, M., </a:t>
            </a:r>
            <a:r>
              <a:rPr lang="es-ES_tradnl" sz="1200" noProof="0" dirty="0" err="1" smtClean="0"/>
              <a:t>Hiraishi</a:t>
            </a:r>
            <a:r>
              <a:rPr lang="es-ES_tradnl" sz="1200" noProof="0" dirty="0" smtClean="0"/>
              <a:t>, T., </a:t>
            </a:r>
            <a:r>
              <a:rPr lang="es-ES_tradnl" sz="1200" noProof="0" dirty="0" err="1" smtClean="0"/>
              <a:t>Krug</a:t>
            </a:r>
            <a:r>
              <a:rPr lang="es-ES_tradnl" sz="1200" noProof="0" dirty="0" smtClean="0"/>
              <a:t>, T., </a:t>
            </a:r>
            <a:r>
              <a:rPr lang="es-ES_tradnl" sz="1200" noProof="0" dirty="0" err="1" smtClean="0"/>
              <a:t>Kruger</a:t>
            </a:r>
            <a:r>
              <a:rPr lang="es-ES_tradnl" sz="1200" noProof="0" dirty="0" smtClean="0"/>
              <a:t>, D., </a:t>
            </a:r>
            <a:r>
              <a:rPr lang="es-ES_tradnl" sz="1200" noProof="0" dirty="0" err="1" smtClean="0"/>
              <a:t>Pipatti</a:t>
            </a:r>
            <a:r>
              <a:rPr lang="es-ES_tradnl" sz="1200" noProof="0" dirty="0" smtClean="0"/>
              <a:t>, R., </a:t>
            </a:r>
            <a:r>
              <a:rPr lang="es-ES_tradnl" sz="1200" noProof="0" dirty="0" err="1" smtClean="0"/>
              <a:t>Buendia</a:t>
            </a:r>
            <a:r>
              <a:rPr lang="es-ES_tradnl" sz="1200" noProof="0" dirty="0" smtClean="0"/>
              <a:t>, L., </a:t>
            </a:r>
            <a:r>
              <a:rPr lang="es-ES_tradnl" sz="1200" noProof="0" dirty="0" err="1" smtClean="0"/>
              <a:t>Miwa</a:t>
            </a:r>
            <a:r>
              <a:rPr lang="es-ES_tradnl" sz="1200" noProof="0" dirty="0" smtClean="0"/>
              <a:t>, K., </a:t>
            </a:r>
            <a:r>
              <a:rPr lang="es-ES_tradnl" sz="1200" noProof="0" dirty="0" err="1" smtClean="0"/>
              <a:t>Ngara</a:t>
            </a:r>
            <a:r>
              <a:rPr lang="es-ES_tradnl" sz="1200" noProof="0" dirty="0" smtClean="0"/>
              <a:t>, T., </a:t>
            </a:r>
            <a:r>
              <a:rPr lang="es-ES_tradnl" sz="1200" noProof="0" dirty="0" err="1" smtClean="0"/>
              <a:t>Tanabe</a:t>
            </a:r>
            <a:r>
              <a:rPr lang="es-ES_tradnl" sz="1200" noProof="0" dirty="0" smtClean="0"/>
              <a:t>, K., Wagner, F. (eds.). </a:t>
            </a:r>
            <a:r>
              <a:rPr lang="es-ES_tradnl" sz="1200" noProof="0" dirty="0" err="1" smtClean="0"/>
              <a:t>Published</a:t>
            </a:r>
            <a:r>
              <a:rPr lang="es-ES_tradnl" sz="1200" noProof="0" dirty="0" smtClean="0"/>
              <a:t>: IGES, </a:t>
            </a:r>
            <a:r>
              <a:rPr lang="es-ES_tradnl" sz="1200" noProof="0" dirty="0" err="1" smtClean="0"/>
              <a:t>Japan</a:t>
            </a:r>
            <a:r>
              <a:rPr lang="es-ES_tradnl" sz="1200" noProof="0" dirty="0" smtClean="0"/>
              <a:t>. </a:t>
            </a:r>
            <a:r>
              <a:rPr lang="es-ES_tradnl" sz="1200" u="sng" noProof="0" dirty="0" smtClean="0">
                <a:hlinkClick r:id="rId2"/>
              </a:rPr>
              <a:t>http://www.ipcc-nggip.iges.or.jp/public/gpglulucf/gpglulucf.html</a:t>
            </a:r>
            <a:r>
              <a:rPr lang="es-ES_tradnl" sz="1200" noProof="0" dirty="0" smtClean="0"/>
              <a:t> (</a:t>
            </a:r>
            <a:r>
              <a:rPr lang="es-ES_tradnl" sz="1200" noProof="0" dirty="0" err="1" smtClean="0"/>
              <a:t>Often</a:t>
            </a:r>
            <a:r>
              <a:rPr lang="es-ES_tradnl" sz="1200" noProof="0" dirty="0" smtClean="0"/>
              <a:t> </a:t>
            </a:r>
            <a:r>
              <a:rPr lang="es-ES_tradnl" sz="1200" noProof="0" dirty="0" err="1" smtClean="0"/>
              <a:t>referred</a:t>
            </a:r>
            <a:r>
              <a:rPr lang="es-ES_tradnl" sz="1200" noProof="0" dirty="0" smtClean="0"/>
              <a:t> to as IPCC GPG)</a:t>
            </a:r>
          </a:p>
          <a:p>
            <a:pPr>
              <a:lnSpc>
                <a:spcPct val="150000"/>
              </a:lnSpc>
            </a:pPr>
            <a:r>
              <a:rPr lang="es-ES_tradnl" sz="1200" noProof="0" dirty="0" err="1" smtClean="0"/>
              <a:t>Raši</a:t>
            </a:r>
            <a:r>
              <a:rPr lang="es-ES_tradnl" sz="1200" noProof="0" dirty="0" smtClean="0"/>
              <a:t>, R., et al. 2011. “</a:t>
            </a:r>
            <a:r>
              <a:rPr lang="es-ES_tradnl" sz="1200" noProof="0" dirty="0" err="1" smtClean="0"/>
              <a:t>An</a:t>
            </a:r>
            <a:r>
              <a:rPr lang="es-ES_tradnl" sz="1200" noProof="0" dirty="0" smtClean="0"/>
              <a:t> </a:t>
            </a:r>
            <a:r>
              <a:rPr lang="es-ES_tradnl" sz="1200" noProof="0" dirty="0" err="1" smtClean="0"/>
              <a:t>Automated</a:t>
            </a:r>
            <a:r>
              <a:rPr lang="es-ES_tradnl" sz="1200" noProof="0" dirty="0" smtClean="0"/>
              <a:t> </a:t>
            </a:r>
            <a:r>
              <a:rPr lang="es-ES_tradnl" sz="1200" noProof="0" dirty="0" err="1" smtClean="0"/>
              <a:t>Approach</a:t>
            </a:r>
            <a:r>
              <a:rPr lang="es-ES_tradnl" sz="1200" noProof="0" dirty="0" smtClean="0"/>
              <a:t> </a:t>
            </a:r>
            <a:r>
              <a:rPr lang="es-ES_tradnl" sz="1200" noProof="0" dirty="0" err="1" smtClean="0"/>
              <a:t>for</a:t>
            </a:r>
            <a:r>
              <a:rPr lang="es-ES_tradnl" sz="1200" noProof="0" dirty="0" smtClean="0"/>
              <a:t> </a:t>
            </a:r>
            <a:r>
              <a:rPr lang="es-ES_tradnl" sz="1200" noProof="0" dirty="0" err="1" smtClean="0"/>
              <a:t>Segmenting</a:t>
            </a:r>
            <a:r>
              <a:rPr lang="es-ES_tradnl" sz="1200" noProof="0" dirty="0" smtClean="0"/>
              <a:t> and </a:t>
            </a:r>
            <a:r>
              <a:rPr lang="es-ES_tradnl" sz="1200" noProof="0" dirty="0" err="1" smtClean="0"/>
              <a:t>Classifying</a:t>
            </a:r>
            <a:r>
              <a:rPr lang="es-ES_tradnl" sz="1200" noProof="0" dirty="0" smtClean="0"/>
              <a:t> a </a:t>
            </a:r>
            <a:r>
              <a:rPr lang="es-ES_tradnl" sz="1200" noProof="0" dirty="0" err="1" smtClean="0"/>
              <a:t>Large</a:t>
            </a:r>
            <a:r>
              <a:rPr lang="es-ES_tradnl" sz="1200" noProof="0" dirty="0" smtClean="0"/>
              <a:t> </a:t>
            </a:r>
            <a:r>
              <a:rPr lang="es-ES_tradnl" sz="1200" noProof="0" dirty="0" err="1" smtClean="0"/>
              <a:t>Sample</a:t>
            </a:r>
            <a:r>
              <a:rPr lang="es-ES_tradnl" sz="1200" noProof="0" dirty="0" smtClean="0"/>
              <a:t> of </a:t>
            </a:r>
            <a:r>
              <a:rPr lang="es-ES_tradnl" sz="1200" noProof="0" dirty="0" err="1" smtClean="0"/>
              <a:t>Multi</a:t>
            </a:r>
            <a:r>
              <a:rPr lang="es-ES_tradnl" sz="1200" noProof="0" dirty="0" smtClean="0"/>
              <a:t>-date </a:t>
            </a:r>
            <a:r>
              <a:rPr lang="es-ES_tradnl" sz="1200" noProof="0" dirty="0" err="1" smtClean="0"/>
              <a:t>Landsat-type</a:t>
            </a:r>
            <a:r>
              <a:rPr lang="es-ES_tradnl" sz="1200" noProof="0" dirty="0" smtClean="0"/>
              <a:t> </a:t>
            </a:r>
            <a:r>
              <a:rPr lang="es-ES_tradnl" sz="1200" noProof="0" dirty="0" err="1" smtClean="0"/>
              <a:t>Imagery</a:t>
            </a:r>
            <a:r>
              <a:rPr lang="es-ES_tradnl" sz="1200" noProof="0" dirty="0" smtClean="0"/>
              <a:t> </a:t>
            </a:r>
            <a:r>
              <a:rPr lang="es-ES_tradnl" sz="1200" noProof="0" dirty="0" err="1" smtClean="0"/>
              <a:t>for</a:t>
            </a:r>
            <a:r>
              <a:rPr lang="es-ES_tradnl" sz="1200" noProof="0" dirty="0" smtClean="0"/>
              <a:t> pan-Tropical </a:t>
            </a:r>
            <a:r>
              <a:rPr lang="es-ES_tradnl" sz="1200" noProof="0" dirty="0" err="1" smtClean="0"/>
              <a:t>Forest</a:t>
            </a:r>
            <a:r>
              <a:rPr lang="es-ES_tradnl" sz="1200" noProof="0" dirty="0" smtClean="0"/>
              <a:t> </a:t>
            </a:r>
            <a:r>
              <a:rPr lang="es-ES_tradnl" sz="1200" noProof="0" dirty="0" err="1" smtClean="0"/>
              <a:t>Monitoring</a:t>
            </a:r>
            <a:r>
              <a:rPr lang="es-ES_tradnl" sz="1200" noProof="0" dirty="0" smtClean="0"/>
              <a:t>.” </a:t>
            </a:r>
            <a:r>
              <a:rPr lang="es-ES_tradnl" sz="1200" i="1" noProof="0" dirty="0" err="1" smtClean="0"/>
              <a:t>Remote</a:t>
            </a:r>
            <a:r>
              <a:rPr lang="es-ES_tradnl" sz="1200" i="1" noProof="0" dirty="0" smtClean="0"/>
              <a:t> </a:t>
            </a:r>
            <a:r>
              <a:rPr lang="es-ES_tradnl" sz="1200" i="1" noProof="0" dirty="0" err="1" smtClean="0"/>
              <a:t>Sensing</a:t>
            </a:r>
            <a:r>
              <a:rPr lang="es-ES_tradnl" sz="1200" i="1" noProof="0" dirty="0" smtClean="0"/>
              <a:t> of </a:t>
            </a:r>
            <a:r>
              <a:rPr lang="es-ES_tradnl" sz="1200" i="1" noProof="0" dirty="0" err="1" smtClean="0"/>
              <a:t>Environment</a:t>
            </a:r>
            <a:r>
              <a:rPr lang="es-ES_tradnl" sz="1200" i="1" noProof="0" dirty="0" smtClean="0"/>
              <a:t> </a:t>
            </a:r>
            <a:r>
              <a:rPr lang="es-ES_tradnl" sz="1200" noProof="0" dirty="0" smtClean="0"/>
              <a:t>115: 3659–3669.</a:t>
            </a:r>
          </a:p>
          <a:p>
            <a:pPr marL="0" indent="0">
              <a:buNone/>
            </a:pPr>
            <a:endParaRPr lang="es-ES_tradnl" sz="1200" noProof="0" dirty="0"/>
          </a:p>
        </p:txBody>
      </p:sp>
    </p:spTree>
    <p:extLst>
      <p:ext uri="{BB962C8B-B14F-4D97-AF65-F5344CB8AC3E}">
        <p14:creationId xmlns:p14="http://schemas.microsoft.com/office/powerpoint/2010/main" val="3182919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363600"/>
            <a:ext cx="8521188" cy="4404807"/>
          </a:xfrm>
        </p:spPr>
        <p:txBody>
          <a:bodyPr/>
          <a:lstStyle/>
          <a:p>
            <a:pPr>
              <a:lnSpc>
                <a:spcPct val="150000"/>
              </a:lnSpc>
            </a:pPr>
            <a:endParaRPr lang="es-ES_tradnl" sz="1200" noProof="0" dirty="0" smtClean="0"/>
          </a:p>
          <a:p>
            <a:pPr>
              <a:lnSpc>
                <a:spcPct val="150000"/>
              </a:lnSpc>
            </a:pPr>
            <a:r>
              <a:rPr lang="es-ES_tradnl" sz="1200" noProof="0" dirty="0" err="1" smtClean="0"/>
              <a:t>Simonetti</a:t>
            </a:r>
            <a:r>
              <a:rPr lang="es-ES_tradnl" sz="1200" noProof="0" dirty="0" smtClean="0"/>
              <a:t>, D., et al. 2011. </a:t>
            </a:r>
            <a:r>
              <a:rPr lang="es-ES_tradnl" sz="1200" i="1" noProof="0" dirty="0" err="1" smtClean="0"/>
              <a:t>User</a:t>
            </a:r>
            <a:r>
              <a:rPr lang="es-ES_tradnl" sz="1200" i="1" noProof="0" dirty="0" smtClean="0"/>
              <a:t> Manual </a:t>
            </a:r>
            <a:r>
              <a:rPr lang="es-ES_tradnl" sz="1200" i="1" noProof="0" dirty="0" err="1" smtClean="0"/>
              <a:t>for</a:t>
            </a:r>
            <a:r>
              <a:rPr lang="es-ES_tradnl" sz="1200" i="1" noProof="0" dirty="0" smtClean="0"/>
              <a:t> </a:t>
            </a:r>
            <a:r>
              <a:rPr lang="es-ES_tradnl" sz="1200" i="1" noProof="0" dirty="0" err="1" smtClean="0"/>
              <a:t>the</a:t>
            </a:r>
            <a:r>
              <a:rPr lang="es-ES_tradnl" sz="1200" i="1" noProof="0" dirty="0" smtClean="0"/>
              <a:t> JRC </a:t>
            </a:r>
            <a:r>
              <a:rPr lang="es-ES_tradnl" sz="1200" i="1" noProof="0" dirty="0" err="1" smtClean="0"/>
              <a:t>Land</a:t>
            </a:r>
            <a:r>
              <a:rPr lang="es-ES_tradnl" sz="1200" i="1" noProof="0" dirty="0" smtClean="0"/>
              <a:t> </a:t>
            </a:r>
            <a:r>
              <a:rPr lang="es-ES_tradnl" sz="1200" i="1" noProof="0" dirty="0" err="1" smtClean="0"/>
              <a:t>Cover</a:t>
            </a:r>
            <a:r>
              <a:rPr lang="es-ES_tradnl" sz="1200" i="1" noProof="0" dirty="0" smtClean="0"/>
              <a:t>/Use </a:t>
            </a:r>
            <a:r>
              <a:rPr lang="es-ES_tradnl" sz="1200" i="1" noProof="0" dirty="0" err="1" smtClean="0"/>
              <a:t>Change</a:t>
            </a:r>
            <a:r>
              <a:rPr lang="es-ES_tradnl" sz="1200" i="1" noProof="0" dirty="0" smtClean="0"/>
              <a:t> </a:t>
            </a:r>
            <a:r>
              <a:rPr lang="es-ES_tradnl" sz="1200" i="1" noProof="0" dirty="0" err="1" smtClean="0"/>
              <a:t>Validation</a:t>
            </a:r>
            <a:r>
              <a:rPr lang="es-ES_tradnl" sz="1200" i="1" noProof="0" dirty="0" smtClean="0"/>
              <a:t> </a:t>
            </a:r>
            <a:r>
              <a:rPr lang="es-ES_tradnl" sz="1200" i="1" noProof="0" dirty="0" err="1" smtClean="0"/>
              <a:t>Tool</a:t>
            </a:r>
            <a:r>
              <a:rPr lang="es-ES_tradnl" sz="1200" noProof="0" dirty="0" smtClean="0"/>
              <a:t>. EUR - </a:t>
            </a:r>
            <a:r>
              <a:rPr lang="es-ES_tradnl" sz="1200" noProof="0" dirty="0" err="1" smtClean="0"/>
              <a:t>Scientific</a:t>
            </a:r>
            <a:r>
              <a:rPr lang="es-ES_tradnl" sz="1200" noProof="0" dirty="0" smtClean="0"/>
              <a:t> and </a:t>
            </a:r>
            <a:r>
              <a:rPr lang="es-ES_tradnl" sz="1200" noProof="0" dirty="0" err="1" smtClean="0"/>
              <a:t>Technical</a:t>
            </a:r>
            <a:r>
              <a:rPr lang="es-ES_tradnl" sz="1200" noProof="0" dirty="0" smtClean="0"/>
              <a:t> </a:t>
            </a:r>
            <a:r>
              <a:rPr lang="es-ES_tradnl" sz="1200" noProof="0" dirty="0" err="1" smtClean="0"/>
              <a:t>Research</a:t>
            </a:r>
            <a:r>
              <a:rPr lang="es-ES_tradnl" sz="1200" noProof="0" dirty="0" smtClean="0"/>
              <a:t> </a:t>
            </a:r>
            <a:r>
              <a:rPr lang="es-ES_tradnl" sz="1200" noProof="0" dirty="0" err="1" smtClean="0"/>
              <a:t>Reports</a:t>
            </a:r>
            <a:r>
              <a:rPr lang="es-ES_tradnl" sz="1200" noProof="0" dirty="0" smtClean="0"/>
              <a:t>. </a:t>
            </a:r>
            <a:r>
              <a:rPr lang="es-ES_tradnl" sz="1200" noProof="0" dirty="0" err="1" smtClean="0"/>
              <a:t>Brussels</a:t>
            </a:r>
            <a:r>
              <a:rPr lang="es-ES_tradnl" sz="1200" noProof="0" dirty="0" smtClean="0"/>
              <a:t>: </a:t>
            </a:r>
            <a:r>
              <a:rPr lang="es-ES_tradnl" sz="1200" noProof="0" dirty="0" err="1" smtClean="0"/>
              <a:t>Publications</a:t>
            </a:r>
            <a:r>
              <a:rPr lang="es-ES_tradnl" sz="1200" noProof="0" dirty="0" smtClean="0"/>
              <a:t> Office of </a:t>
            </a:r>
            <a:r>
              <a:rPr lang="es-ES_tradnl" sz="1200" noProof="0" dirty="0" err="1" smtClean="0"/>
              <a:t>the</a:t>
            </a:r>
            <a:r>
              <a:rPr lang="es-ES_tradnl" sz="1200" noProof="0" dirty="0" smtClean="0"/>
              <a:t> </a:t>
            </a:r>
            <a:r>
              <a:rPr lang="es-ES_tradnl" sz="1200" noProof="0" dirty="0" err="1" smtClean="0"/>
              <a:t>European</a:t>
            </a:r>
            <a:r>
              <a:rPr lang="es-ES_tradnl" sz="1200" noProof="0" dirty="0" smtClean="0"/>
              <a:t> </a:t>
            </a:r>
            <a:r>
              <a:rPr lang="es-ES_tradnl" sz="1200" noProof="0" dirty="0" err="1" smtClean="0"/>
              <a:t>Union</a:t>
            </a:r>
            <a:r>
              <a:rPr lang="es-ES_tradnl" sz="1200" noProof="0" dirty="0" smtClean="0"/>
              <a:t>. http://publications.jrc.ec.europa.eu/repository/handle/111111111/16104.</a:t>
            </a:r>
          </a:p>
          <a:p>
            <a:pPr>
              <a:lnSpc>
                <a:spcPct val="150000"/>
              </a:lnSpc>
            </a:pPr>
            <a:r>
              <a:rPr lang="es-ES_tradnl" sz="1200" noProof="0" dirty="0" err="1" smtClean="0"/>
              <a:t>Stibig</a:t>
            </a:r>
            <a:r>
              <a:rPr lang="es-ES_tradnl" sz="1200" noProof="0" dirty="0" smtClean="0"/>
              <a:t>, H.J., et al. 2003. “</a:t>
            </a:r>
            <a:r>
              <a:rPr lang="es-ES_tradnl" sz="1200" noProof="0" dirty="0" err="1" smtClean="0"/>
              <a:t>Mapping</a:t>
            </a:r>
            <a:r>
              <a:rPr lang="es-ES_tradnl" sz="1200" noProof="0" dirty="0" smtClean="0"/>
              <a:t> of </a:t>
            </a:r>
            <a:r>
              <a:rPr lang="es-ES_tradnl" sz="1200" noProof="0" dirty="0" err="1" smtClean="0"/>
              <a:t>the</a:t>
            </a:r>
            <a:r>
              <a:rPr lang="es-ES_tradnl" sz="1200" noProof="0" dirty="0" smtClean="0"/>
              <a:t> Tropical </a:t>
            </a:r>
            <a:r>
              <a:rPr lang="es-ES_tradnl" sz="1200" noProof="0" dirty="0" err="1" smtClean="0"/>
              <a:t>Forest</a:t>
            </a:r>
            <a:r>
              <a:rPr lang="es-ES_tradnl" sz="1200" noProof="0" dirty="0" smtClean="0"/>
              <a:t> </a:t>
            </a:r>
            <a:r>
              <a:rPr lang="es-ES_tradnl" sz="1200" noProof="0" dirty="0" err="1" smtClean="0"/>
              <a:t>Cover</a:t>
            </a:r>
            <a:r>
              <a:rPr lang="es-ES_tradnl" sz="1200" noProof="0" dirty="0" smtClean="0"/>
              <a:t> of Insular </a:t>
            </a:r>
            <a:r>
              <a:rPr lang="es-ES_tradnl" sz="1200" noProof="0" dirty="0" err="1" smtClean="0"/>
              <a:t>Southeast</a:t>
            </a:r>
            <a:r>
              <a:rPr lang="es-ES_tradnl" sz="1200" noProof="0" dirty="0" smtClean="0"/>
              <a:t> Asia </a:t>
            </a:r>
            <a:r>
              <a:rPr lang="es-ES_tradnl" sz="1200" noProof="0" dirty="0" err="1" smtClean="0"/>
              <a:t>from</a:t>
            </a:r>
            <a:r>
              <a:rPr lang="es-ES_tradnl" sz="1200" noProof="0" dirty="0" smtClean="0"/>
              <a:t> SPOT4-Vegetation </a:t>
            </a:r>
            <a:r>
              <a:rPr lang="es-ES_tradnl" sz="1200" noProof="0" dirty="0" err="1" smtClean="0"/>
              <a:t>Images</a:t>
            </a:r>
            <a:r>
              <a:rPr lang="es-ES_tradnl" sz="1200" noProof="0" dirty="0" smtClean="0"/>
              <a:t>.” </a:t>
            </a:r>
            <a:r>
              <a:rPr lang="es-ES_tradnl" sz="1200" i="1" noProof="0" dirty="0" smtClean="0"/>
              <a:t>International </a:t>
            </a:r>
            <a:r>
              <a:rPr lang="es-ES_tradnl" sz="1200" i="1" noProof="0" dirty="0" err="1" smtClean="0"/>
              <a:t>Journal</a:t>
            </a:r>
            <a:r>
              <a:rPr lang="es-ES_tradnl" sz="1200" i="1" noProof="0" dirty="0" smtClean="0"/>
              <a:t> of </a:t>
            </a:r>
            <a:r>
              <a:rPr lang="es-ES_tradnl" sz="1200" i="1" noProof="0" dirty="0" err="1" smtClean="0"/>
              <a:t>Remote</a:t>
            </a:r>
            <a:r>
              <a:rPr lang="es-ES_tradnl" sz="1200" i="1" noProof="0" dirty="0" smtClean="0"/>
              <a:t> </a:t>
            </a:r>
            <a:r>
              <a:rPr lang="es-ES_tradnl" sz="1200" i="1" noProof="0" dirty="0" err="1" smtClean="0"/>
              <a:t>Sensing</a:t>
            </a:r>
            <a:r>
              <a:rPr lang="es-ES_tradnl" sz="1200" i="1" noProof="0" dirty="0" smtClean="0"/>
              <a:t> </a:t>
            </a:r>
            <a:r>
              <a:rPr lang="es-ES_tradnl" sz="1200" noProof="0" dirty="0" smtClean="0"/>
              <a:t>24 (18): 3651–3662.</a:t>
            </a:r>
          </a:p>
          <a:p>
            <a:pPr>
              <a:lnSpc>
                <a:spcPct val="150000"/>
              </a:lnSpc>
            </a:pPr>
            <a:r>
              <a:rPr lang="es-ES_tradnl" sz="1200" noProof="0" dirty="0" smtClean="0"/>
              <a:t>USGS (US Geological </a:t>
            </a:r>
            <a:r>
              <a:rPr lang="es-ES_tradnl" sz="1200" noProof="0" dirty="0" err="1" smtClean="0"/>
              <a:t>Survey</a:t>
            </a:r>
            <a:r>
              <a:rPr lang="es-ES_tradnl" sz="1200" noProof="0" dirty="0" smtClean="0"/>
              <a:t>). 2015. Global </a:t>
            </a:r>
            <a:r>
              <a:rPr lang="es-ES_tradnl" sz="1200" noProof="0" dirty="0" err="1" smtClean="0"/>
              <a:t>Land</a:t>
            </a:r>
            <a:r>
              <a:rPr lang="es-ES_tradnl" sz="1200" noProof="0" dirty="0" smtClean="0"/>
              <a:t> </a:t>
            </a:r>
            <a:r>
              <a:rPr lang="es-ES_tradnl" sz="1200" noProof="0" dirty="0" err="1" smtClean="0"/>
              <a:t>Survey</a:t>
            </a:r>
            <a:r>
              <a:rPr lang="es-ES_tradnl" sz="1200" noProof="0" dirty="0" smtClean="0"/>
              <a:t> (GLS) </a:t>
            </a:r>
            <a:r>
              <a:rPr lang="es-ES_tradnl" sz="1200" noProof="0" dirty="0" err="1" smtClean="0"/>
              <a:t>Datasets</a:t>
            </a:r>
            <a:r>
              <a:rPr lang="es-ES_tradnl" sz="1200" noProof="0" dirty="0" smtClean="0"/>
              <a:t>. </a:t>
            </a:r>
            <a:r>
              <a:rPr lang="es-ES_tradnl" sz="1200" noProof="0" dirty="0" err="1" smtClean="0"/>
              <a:t>Last</a:t>
            </a:r>
            <a:r>
              <a:rPr lang="es-ES_tradnl" sz="1200" noProof="0" dirty="0" smtClean="0"/>
              <a:t> </a:t>
            </a:r>
            <a:r>
              <a:rPr lang="es-ES_tradnl" sz="1200" noProof="0" dirty="0" err="1" smtClean="0"/>
              <a:t>modified</a:t>
            </a:r>
            <a:r>
              <a:rPr lang="es-ES_tradnl" sz="1200" noProof="0" dirty="0" smtClean="0"/>
              <a:t> </a:t>
            </a:r>
            <a:r>
              <a:rPr lang="es-ES_tradnl" sz="1200" noProof="0" dirty="0" err="1" smtClean="0"/>
              <a:t>April</a:t>
            </a:r>
            <a:r>
              <a:rPr lang="es-ES_tradnl" sz="1200" noProof="0" dirty="0" smtClean="0"/>
              <a:t> 20, 2015. http://glovis.usgs.gov/.</a:t>
            </a:r>
          </a:p>
          <a:p>
            <a:endParaRPr lang="es-ES_tradnl" sz="1200" noProof="0" dirty="0"/>
          </a:p>
        </p:txBody>
      </p:sp>
    </p:spTree>
    <p:extLst>
      <p:ext uri="{BB962C8B-B14F-4D97-AF65-F5344CB8AC3E}">
        <p14:creationId xmlns:p14="http://schemas.microsoft.com/office/powerpoint/2010/main" val="2782508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616" y="295836"/>
            <a:ext cx="8585683" cy="1063064"/>
          </a:xfrm>
        </p:spPr>
        <p:txBody>
          <a:bodyPr/>
          <a:lstStyle/>
          <a:p>
            <a:pPr eaLnBrk="1" hangingPunct="1">
              <a:defRPr/>
            </a:pPr>
            <a:r>
              <a:rPr lang="es-ES_tradnl" sz="2400" noProof="0" dirty="0" smtClean="0"/>
              <a:t>Requisitos del IPCC para medir e informar los cambios en el área forestal </a:t>
            </a:r>
            <a:r>
              <a:rPr lang="es-ES_tradnl" sz="1600" dirty="0"/>
              <a:t>(</a:t>
            </a:r>
            <a:r>
              <a:rPr lang="es-ES_tradnl" sz="1600" noProof="0" dirty="0" smtClean="0"/>
              <a:t>1/2)</a:t>
            </a:r>
          </a:p>
        </p:txBody>
      </p:sp>
      <p:sp>
        <p:nvSpPr>
          <p:cNvPr id="23556" name="Tijdelijke aanduiding voor tekst 2"/>
          <p:cNvSpPr>
            <a:spLocks noGrp="1"/>
          </p:cNvSpPr>
          <p:nvPr>
            <p:ph type="body" sz="quarter" idx="10"/>
          </p:nvPr>
        </p:nvSpPr>
        <p:spPr>
          <a:xfrm>
            <a:off x="380347" y="1564995"/>
            <a:ext cx="8380412" cy="3573462"/>
          </a:xfrm>
        </p:spPr>
        <p:txBody>
          <a:bodyPr/>
          <a:lstStyle/>
          <a:p>
            <a:pPr eaLnBrk="1" hangingPunct="1">
              <a:lnSpc>
                <a:spcPct val="100000"/>
              </a:lnSpc>
              <a:spcBef>
                <a:spcPts val="600"/>
              </a:spcBef>
            </a:pPr>
            <a:r>
              <a:rPr lang="es-ES_tradnl" sz="1800" dirty="0" smtClean="0"/>
              <a:t>Se </a:t>
            </a:r>
            <a:r>
              <a:rPr lang="es-ES_tradnl" sz="1800" dirty="0"/>
              <a:t>han </a:t>
            </a:r>
            <a:r>
              <a:rPr lang="es-ES_tradnl" sz="1800" dirty="0" smtClean="0"/>
              <a:t>seleccionado las </a:t>
            </a:r>
            <a:r>
              <a:rPr lang="es-ES_tradnl" sz="1800" noProof="0" dirty="0" smtClean="0"/>
              <a:t>metodologías del IPCC y los principios de presentación de informes de la CMNUCC como base para el futuro mecanismo de </a:t>
            </a:r>
            <a:r>
              <a:rPr lang="es-ES" sz="1800" dirty="0" smtClean="0"/>
              <a:t>reducción </a:t>
            </a:r>
            <a:r>
              <a:rPr lang="es-ES" sz="1800" dirty="0"/>
              <a:t>de las emisiones derivadas de la deforestación y la degradación de los bosques </a:t>
            </a:r>
            <a:r>
              <a:rPr lang="es-ES" sz="1800" smtClean="0"/>
              <a:t>y la función </a:t>
            </a:r>
            <a:r>
              <a:rPr lang="es-ES" sz="1800" dirty="0"/>
              <a:t>de la conservación, gestión sostenible de los bosques y aumento de las reservas forestales de carbono en los países en </a:t>
            </a:r>
            <a:r>
              <a:rPr lang="es-ES" sz="1800" dirty="0" smtClean="0"/>
              <a:t>desarrollo (</a:t>
            </a:r>
            <a:r>
              <a:rPr lang="es-ES_tradnl" sz="1800" noProof="0" dirty="0" smtClean="0"/>
              <a:t>REDD+).</a:t>
            </a:r>
            <a:endParaRPr lang="es-ES_tradnl" sz="1800" noProof="0" dirty="0" smtClean="0"/>
          </a:p>
          <a:p>
            <a:pPr eaLnBrk="1" hangingPunct="1">
              <a:lnSpc>
                <a:spcPct val="100000"/>
              </a:lnSpc>
              <a:spcBef>
                <a:spcPts val="600"/>
              </a:spcBef>
            </a:pPr>
            <a:r>
              <a:rPr lang="es-ES_tradnl" sz="1800" noProof="0" dirty="0" smtClean="0"/>
              <a:t>Las metodologías del IPCC apuntan a la presentación de informes completos, precisos, transparentes, coherentes y comparables de las emisiones y absorciones de gases de efecto invernadero (GEI) (p. ej., cambios en las áreas forestales).</a:t>
            </a:r>
            <a:endParaRPr lang="es-ES_tradnl" sz="1800" noProof="0" dirty="0" smtClean="0">
              <a:solidFill>
                <a:schemeClr val="accent4"/>
              </a:solidFill>
            </a:endParaRPr>
          </a:p>
          <a:p>
            <a:pPr eaLnBrk="1" hangingPunct="1">
              <a:lnSpc>
                <a:spcPct val="100000"/>
              </a:lnSpc>
              <a:spcBef>
                <a:spcPts val="600"/>
              </a:spcBef>
            </a:pPr>
            <a:r>
              <a:rPr lang="es-ES_tradnl" sz="1800" noProof="0" dirty="0" smtClean="0"/>
              <a:t>La presentación de informes también supone incluir una descripción detallada del enfoque </a:t>
            </a:r>
            <a:r>
              <a:rPr lang="es-ES_tradnl" sz="1800" dirty="0"/>
              <a:t>utilizado </a:t>
            </a:r>
            <a:r>
              <a:rPr lang="es-ES_tradnl" sz="1800" dirty="0" smtClean="0"/>
              <a:t>en el </a:t>
            </a:r>
            <a:r>
              <a:rPr lang="es-ES_tradnl" sz="1800" noProof="0" dirty="0" smtClean="0"/>
              <a:t>inventario y de las mejoras previstas.</a:t>
            </a:r>
          </a:p>
          <a:p>
            <a:pPr marL="0" indent="0" eaLnBrk="1" hangingPunct="1">
              <a:lnSpc>
                <a:spcPct val="100000"/>
              </a:lnSpc>
              <a:spcBef>
                <a:spcPts val="600"/>
              </a:spcBef>
              <a:buNone/>
            </a:pPr>
            <a:r>
              <a:rPr lang="es-ES_tradnl" sz="1800" noProof="0" dirty="0" smtClean="0">
                <a:solidFill>
                  <a:schemeClr val="accent4"/>
                </a:solidFill>
              </a:rPr>
              <a:t>Consulte el módulo 3.3 para más detalles acerca de la presentación de informes sobre el desempeño en </a:t>
            </a:r>
            <a:r>
              <a:rPr lang="es-ES_tradnl" sz="1800" dirty="0" smtClean="0">
                <a:solidFill>
                  <a:schemeClr val="accent4"/>
                </a:solidFill>
              </a:rPr>
              <a:t>las actividades de </a:t>
            </a:r>
            <a:r>
              <a:rPr lang="es-ES_tradnl" sz="1800" noProof="0" dirty="0" smtClean="0">
                <a:solidFill>
                  <a:schemeClr val="accent4"/>
                </a:solidFill>
              </a:rPr>
              <a:t>REDD+.</a:t>
            </a:r>
            <a:endParaRPr lang="es-ES_tradnl" sz="1800" noProof="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jdelijke aanduiding voor tekst 2"/>
          <p:cNvSpPr>
            <a:spLocks noGrp="1"/>
          </p:cNvSpPr>
          <p:nvPr>
            <p:ph type="body" sz="quarter" idx="4294967295"/>
          </p:nvPr>
        </p:nvSpPr>
        <p:spPr>
          <a:xfrm>
            <a:off x="239713" y="1951038"/>
            <a:ext cx="8647112" cy="2620962"/>
          </a:xfrm>
        </p:spPr>
        <p:txBody>
          <a:bodyPr/>
          <a:lstStyle/>
          <a:p>
            <a:pPr eaLnBrk="1" hangingPunct="1"/>
            <a:r>
              <a:rPr lang="es-ES_tradnl" noProof="0" dirty="0" smtClean="0"/>
              <a:t>Las orientaciones del IPCC hacen referencia a dos tipos de datos básicos con los cuales se deben calcular los inventarios de gases de efecto invernadero: los </a:t>
            </a:r>
            <a:r>
              <a:rPr lang="es-ES_tradnl" b="1" noProof="0" dirty="0" smtClean="0"/>
              <a:t>datos de actividad</a:t>
            </a:r>
            <a:r>
              <a:rPr lang="es-ES_tradnl" noProof="0" dirty="0" smtClean="0"/>
              <a:t> y los </a:t>
            </a:r>
            <a:r>
              <a:rPr lang="es-ES_tradnl" b="1" noProof="0" dirty="0" smtClean="0"/>
              <a:t>factores de emisión</a:t>
            </a:r>
            <a:r>
              <a:rPr lang="es-ES_tradnl" noProof="0" dirty="0" smtClean="0"/>
              <a:t>.</a:t>
            </a:r>
          </a:p>
          <a:p>
            <a:pPr eaLnBrk="1" hangingPunct="1"/>
            <a:r>
              <a:rPr lang="es-ES_tradnl" noProof="0" dirty="0" smtClean="0"/>
              <a:t>Para los datos de actividad, se recomienda emplear información sobre conversión de la tierra espacialmente explícita, obtenida mediante técnicas de muestreo o de mapeo completo.</a:t>
            </a:r>
          </a:p>
        </p:txBody>
      </p:sp>
      <p:sp>
        <p:nvSpPr>
          <p:cNvPr id="4" name="Titel 1"/>
          <p:cNvSpPr>
            <a:spLocks noGrp="1"/>
          </p:cNvSpPr>
          <p:nvPr>
            <p:ph type="title"/>
          </p:nvPr>
        </p:nvSpPr>
        <p:spPr>
          <a:xfrm>
            <a:off x="291616" y="230188"/>
            <a:ext cx="8585683" cy="1353086"/>
          </a:xfrm>
        </p:spPr>
        <p:txBody>
          <a:bodyPr/>
          <a:lstStyle/>
          <a:p>
            <a:pPr eaLnBrk="1" hangingPunct="1">
              <a:defRPr/>
            </a:pPr>
            <a:r>
              <a:rPr lang="es-ES_tradnl" noProof="0" dirty="0" smtClean="0"/>
              <a:t>Requisitos del IPCC para medir e informar los cambios en el área forestal </a:t>
            </a:r>
            <a:r>
              <a:rPr lang="es-ES_tradnl" sz="1600" noProof="0" dirty="0" smtClean="0"/>
              <a:t>(2/2)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jdelijke aanduiding voor tekst 2"/>
          <p:cNvSpPr>
            <a:spLocks noGrp="1"/>
          </p:cNvSpPr>
          <p:nvPr>
            <p:ph type="body" sz="quarter" idx="10"/>
          </p:nvPr>
        </p:nvSpPr>
        <p:spPr>
          <a:xfrm>
            <a:off x="420688" y="1520825"/>
            <a:ext cx="8521700" cy="4156075"/>
          </a:xfrm>
        </p:spPr>
        <p:txBody>
          <a:bodyPr/>
          <a:lstStyle/>
          <a:p>
            <a:pPr eaLnBrk="1" hangingPunct="1"/>
            <a:r>
              <a:rPr lang="es-ES_tradnl" noProof="0" dirty="0" smtClean="0"/>
              <a:t>Los requisitos fundamentales de los sistemas nacionales de vigilancia son los siguientes:</a:t>
            </a:r>
          </a:p>
          <a:p>
            <a:pPr marL="1244600" lvl="1" indent="-514350" eaLnBrk="1" hangingPunct="1">
              <a:buFont typeface="Verdana" pitchFamily="34" charset="0"/>
              <a:buAutoNum type="romanLcPeriod"/>
            </a:pPr>
            <a:r>
              <a:rPr lang="es-ES_tradnl" noProof="0" dirty="0" smtClean="0"/>
              <a:t>Medir los cambios en toda el área boscosa.</a:t>
            </a:r>
          </a:p>
          <a:p>
            <a:pPr marL="1244600" lvl="1" indent="-514350" eaLnBrk="1" hangingPunct="1">
              <a:buFont typeface="Verdana" pitchFamily="34" charset="0"/>
              <a:buAutoNum type="romanLcPeriod"/>
            </a:pPr>
            <a:r>
              <a:rPr lang="es-ES_tradnl" noProof="0" dirty="0" smtClean="0"/>
              <a:t>Utilizar metodologías congruentes a intervalos repetidos para obtener resultados exactos.</a:t>
            </a:r>
          </a:p>
          <a:p>
            <a:pPr marL="1244600" lvl="1" indent="-514350" eaLnBrk="1" hangingPunct="1">
              <a:buFont typeface="Verdana" pitchFamily="34" charset="0"/>
              <a:buAutoNum type="romanLcPeriod"/>
            </a:pPr>
            <a:r>
              <a:rPr lang="es-ES_tradnl" noProof="0" dirty="0" smtClean="0"/>
              <a:t>Verificar los resultados con observaciones basadas en el terreno o de muy alta resolución.</a:t>
            </a:r>
          </a:p>
          <a:p>
            <a:pPr eaLnBrk="1" hangingPunct="1"/>
            <a:r>
              <a:rPr lang="es-ES_tradnl" noProof="0" dirty="0" smtClean="0"/>
              <a:t>La única solución práctica para implementar dichos sistemas de vigilancia en países tropicales con áreas forestales a menudo poco accesibles es a través de la interpretación de datos detectados en forma remota y respaldados por observaciones basadas en el terreno.</a:t>
            </a:r>
          </a:p>
        </p:txBody>
      </p:sp>
      <p:sp>
        <p:nvSpPr>
          <p:cNvPr id="5" name="Titel 1"/>
          <p:cNvSpPr>
            <a:spLocks noGrp="1"/>
          </p:cNvSpPr>
          <p:nvPr>
            <p:ph type="title"/>
          </p:nvPr>
        </p:nvSpPr>
        <p:spPr>
          <a:xfrm>
            <a:off x="291616" y="230188"/>
            <a:ext cx="8585683" cy="1293967"/>
          </a:xfrm>
        </p:spPr>
        <p:txBody>
          <a:bodyPr/>
          <a:lstStyle/>
          <a:p>
            <a:pPr eaLnBrk="1" hangingPunct="1">
              <a:defRPr/>
            </a:pPr>
            <a:r>
              <a:rPr lang="es-ES_tradnl" sz="2600" noProof="0" dirty="0" smtClean="0"/>
              <a:t>Función clave de la observación de la Tierra </a:t>
            </a:r>
            <a:br>
              <a:rPr lang="es-ES_tradnl" sz="2600" noProof="0" dirty="0" smtClean="0"/>
            </a:br>
            <a:r>
              <a:rPr lang="es-ES_tradnl" sz="2600" noProof="0" dirty="0" smtClean="0"/>
              <a:t>en el seguimiento de los bosques tropicales</a:t>
            </a:r>
          </a:p>
        </p:txBody>
      </p:sp>
    </p:spTree>
    <p:extLst>
      <p:ext uri="{BB962C8B-B14F-4D97-AF65-F5344CB8AC3E}">
        <p14:creationId xmlns:p14="http://schemas.microsoft.com/office/powerpoint/2010/main" val="1849518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282015" y="1428377"/>
            <a:ext cx="8521700" cy="4403725"/>
          </a:xfrm>
        </p:spPr>
        <p:txBody>
          <a:bodyPr/>
          <a:lstStyle/>
          <a:p>
            <a:pPr eaLnBrk="1" hangingPunct="1">
              <a:defRPr/>
            </a:pPr>
            <a:r>
              <a:rPr lang="es-ES_tradnl" sz="2000" noProof="0" dirty="0" smtClean="0"/>
              <a:t>Los enfoques adecuados y confiables para el seguimiento forestal a escala nacional son diversos. Los problemas que afectan el diseño de un sistema </a:t>
            </a:r>
            <a:r>
              <a:rPr lang="es-ES_tradnl" sz="2000" dirty="0"/>
              <a:t>de seguimiento incluyen</a:t>
            </a:r>
            <a:r>
              <a:rPr lang="es-ES_tradnl" sz="2000" noProof="0" dirty="0" smtClean="0"/>
              <a:t>, por ejemplo:</a:t>
            </a:r>
          </a:p>
          <a:p>
            <a:pPr marL="1354137" lvl="2" indent="-457200" eaLnBrk="1" hangingPunct="1">
              <a:lnSpc>
                <a:spcPct val="100000"/>
              </a:lnSpc>
              <a:spcBef>
                <a:spcPts val="0"/>
              </a:spcBef>
              <a:buFont typeface="+mj-lt"/>
              <a:buAutoNum type="romanUcPeriod"/>
              <a:defRPr/>
            </a:pPr>
            <a:endParaRPr lang="es-ES_tradnl" sz="1000" noProof="0" dirty="0" smtClean="0"/>
          </a:p>
          <a:p>
            <a:pPr marL="1354137" lvl="2" indent="-457200" eaLnBrk="1" hangingPunct="1">
              <a:lnSpc>
                <a:spcPct val="100000"/>
              </a:lnSpc>
              <a:spcBef>
                <a:spcPts val="0"/>
              </a:spcBef>
              <a:buFont typeface="+mj-lt"/>
              <a:buAutoNum type="romanUcPeriod"/>
              <a:defRPr/>
            </a:pPr>
            <a:r>
              <a:rPr lang="es-ES_tradnl" sz="1600" noProof="0" dirty="0" smtClean="0"/>
              <a:t>Circunstancias nacionales, en especial definiciones y fuentes de datos existentes</a:t>
            </a:r>
          </a:p>
          <a:p>
            <a:pPr marL="1354137" lvl="2" indent="-457200" eaLnBrk="1" hangingPunct="1">
              <a:lnSpc>
                <a:spcPct val="100000"/>
              </a:lnSpc>
              <a:spcBef>
                <a:spcPts val="0"/>
              </a:spcBef>
              <a:buFont typeface="+mj-lt"/>
              <a:buAutoNum type="romanUcPeriod"/>
              <a:defRPr/>
            </a:pPr>
            <a:endParaRPr lang="es-ES_tradnl" sz="1600" noProof="0" dirty="0" smtClean="0"/>
          </a:p>
          <a:p>
            <a:pPr marL="1354137" lvl="2" indent="-457200" eaLnBrk="1" hangingPunct="1">
              <a:lnSpc>
                <a:spcPct val="100000"/>
              </a:lnSpc>
              <a:spcBef>
                <a:spcPts val="0"/>
              </a:spcBef>
              <a:buFont typeface="+mj-lt"/>
              <a:buAutoNum type="romanUcPeriod"/>
              <a:defRPr/>
            </a:pPr>
            <a:r>
              <a:rPr lang="es-ES_tradnl" sz="1600" noProof="0" dirty="0" smtClean="0"/>
              <a:t>Decisión sobre el enfoque de evaluación del cambio, definido por:</a:t>
            </a:r>
          </a:p>
          <a:p>
            <a:pPr marL="2039938" lvl="4" indent="-514350" eaLnBrk="1" hangingPunct="1">
              <a:lnSpc>
                <a:spcPct val="100000"/>
              </a:lnSpc>
              <a:spcBef>
                <a:spcPts val="0"/>
              </a:spcBef>
              <a:buFont typeface="+mj-lt"/>
              <a:buAutoNum type="alphaLcPeriod"/>
              <a:defRPr/>
            </a:pPr>
            <a:r>
              <a:rPr lang="es-ES_tradnl" sz="1600" noProof="0" dirty="0" smtClean="0"/>
              <a:t>Imágenes satelitales </a:t>
            </a:r>
          </a:p>
          <a:p>
            <a:pPr marL="2039938" lvl="4" indent="-514350" eaLnBrk="1" hangingPunct="1">
              <a:lnSpc>
                <a:spcPct val="100000"/>
              </a:lnSpc>
              <a:spcBef>
                <a:spcPts val="0"/>
              </a:spcBef>
              <a:buFont typeface="+mj-lt"/>
              <a:buAutoNum type="alphaLcPeriod"/>
              <a:defRPr/>
            </a:pPr>
            <a:r>
              <a:rPr lang="es-ES_tradnl" sz="1600" noProof="0" dirty="0" smtClean="0"/>
              <a:t>Muestreo o mapeo completo</a:t>
            </a:r>
          </a:p>
          <a:p>
            <a:pPr marL="2039938" lvl="4" indent="-514350" eaLnBrk="1" hangingPunct="1">
              <a:lnSpc>
                <a:spcPct val="100000"/>
              </a:lnSpc>
              <a:spcBef>
                <a:spcPts val="0"/>
              </a:spcBef>
              <a:buFont typeface="+mj-lt"/>
              <a:buAutoNum type="alphaLcPeriod"/>
              <a:defRPr/>
            </a:pPr>
            <a:r>
              <a:rPr lang="es-ES_tradnl" sz="1600" dirty="0" smtClean="0"/>
              <a:t>Interpretación totalmente </a:t>
            </a:r>
            <a:r>
              <a:rPr lang="es-ES_tradnl" sz="1600" noProof="0" dirty="0" smtClean="0"/>
              <a:t>visual o semiautomatizada</a:t>
            </a:r>
          </a:p>
          <a:p>
            <a:pPr marL="2039938" lvl="4" indent="-514350" eaLnBrk="1" hangingPunct="1">
              <a:lnSpc>
                <a:spcPct val="100000"/>
              </a:lnSpc>
              <a:spcBef>
                <a:spcPts val="0"/>
              </a:spcBef>
              <a:buFont typeface="+mj-lt"/>
              <a:buAutoNum type="alphaLcPeriod"/>
              <a:defRPr/>
            </a:pPr>
            <a:r>
              <a:rPr lang="es-ES_tradnl" sz="1600" noProof="0" dirty="0" smtClean="0"/>
              <a:t>Evaluación de la exactitud o de la congruencia</a:t>
            </a:r>
          </a:p>
          <a:p>
            <a:pPr marL="1982788" lvl="4" indent="-457200" eaLnBrk="1" hangingPunct="1">
              <a:lnSpc>
                <a:spcPct val="100000"/>
              </a:lnSpc>
              <a:spcBef>
                <a:spcPts val="0"/>
              </a:spcBef>
              <a:buFont typeface="+mj-lt"/>
              <a:buAutoNum type="alphaLcPeriod"/>
              <a:defRPr/>
            </a:pPr>
            <a:endParaRPr lang="es-ES_tradnl" sz="1600" noProof="0" dirty="0" smtClean="0"/>
          </a:p>
          <a:p>
            <a:pPr marL="1354137" lvl="2" indent="-457200" eaLnBrk="1" hangingPunct="1">
              <a:lnSpc>
                <a:spcPct val="100000"/>
              </a:lnSpc>
              <a:spcBef>
                <a:spcPts val="0"/>
              </a:spcBef>
              <a:buFont typeface="+mj-lt"/>
              <a:buAutoNum type="romanUcPeriod"/>
              <a:defRPr/>
            </a:pPr>
            <a:r>
              <a:rPr lang="es-ES_tradnl" sz="1600" noProof="0" dirty="0" smtClean="0"/>
              <a:t>Recursos disponibles:</a:t>
            </a:r>
          </a:p>
          <a:p>
            <a:pPr marL="2039938" lvl="4" indent="-514350" eaLnBrk="1" hangingPunct="1">
              <a:lnSpc>
                <a:spcPct val="100000"/>
              </a:lnSpc>
              <a:spcBef>
                <a:spcPts val="0"/>
              </a:spcBef>
              <a:buFont typeface="+mj-lt"/>
              <a:buAutoNum type="romanLcPeriod"/>
              <a:defRPr/>
            </a:pPr>
            <a:r>
              <a:rPr lang="es-ES_tradnl" sz="1600" noProof="0" dirty="0" smtClean="0"/>
              <a:t>Recursos de </a:t>
            </a:r>
            <a:r>
              <a:rPr lang="es-ES_tradnl" sz="1600" i="1" noProof="0" dirty="0" smtClean="0"/>
              <a:t>hardware</a:t>
            </a:r>
            <a:r>
              <a:rPr lang="es-ES_tradnl" sz="1600" noProof="0" dirty="0" smtClean="0"/>
              <a:t> y </a:t>
            </a:r>
            <a:r>
              <a:rPr lang="es-ES_tradnl" sz="1600" i="1" noProof="0" dirty="0" smtClean="0"/>
              <a:t>software</a:t>
            </a:r>
          </a:p>
          <a:p>
            <a:pPr marL="2039938" lvl="4" indent="-514350" eaLnBrk="1" hangingPunct="1">
              <a:lnSpc>
                <a:spcPct val="100000"/>
              </a:lnSpc>
              <a:spcBef>
                <a:spcPts val="0"/>
              </a:spcBef>
              <a:buFont typeface="+mj-lt"/>
              <a:buAutoNum type="romanLcPeriod"/>
              <a:defRPr/>
            </a:pPr>
            <a:r>
              <a:rPr lang="es-ES_tradnl" sz="1600" noProof="0" dirty="0" smtClean="0"/>
              <a:t>Capacitación necesaria </a:t>
            </a:r>
            <a:endParaRPr lang="es-ES_tradnl" sz="1600" noProof="0" dirty="0"/>
          </a:p>
        </p:txBody>
      </p:sp>
      <p:sp>
        <p:nvSpPr>
          <p:cNvPr id="5" name="Titel 1"/>
          <p:cNvSpPr>
            <a:spLocks noGrp="1"/>
          </p:cNvSpPr>
          <p:nvPr>
            <p:ph type="title"/>
          </p:nvPr>
        </p:nvSpPr>
        <p:spPr>
          <a:xfrm>
            <a:off x="291616" y="228600"/>
            <a:ext cx="8738084" cy="1034935"/>
          </a:xfrm>
        </p:spPr>
        <p:txBody>
          <a:bodyPr/>
          <a:lstStyle/>
          <a:p>
            <a:pPr eaLnBrk="1" hangingPunct="1">
              <a:defRPr/>
            </a:pPr>
            <a:r>
              <a:rPr lang="es-ES_tradnl" sz="2600" noProof="0" dirty="0" smtClean="0"/>
              <a:t>Problemas que afectan la selección </a:t>
            </a:r>
            <a:br>
              <a:rPr lang="es-ES_tradnl" sz="2600" noProof="0" dirty="0" smtClean="0"/>
            </a:br>
            <a:r>
              <a:rPr lang="es-ES_tradnl" sz="2600" noProof="0" dirty="0" smtClean="0"/>
              <a:t>e implementación de un enfoque de seguimiento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eaLnBrk="1" hangingPunct="1">
              <a:defRPr/>
            </a:pPr>
            <a:r>
              <a:rPr lang="es-ES_tradnl" noProof="0" dirty="0" smtClean="0"/>
              <a:t>Esquema de la conferencia</a:t>
            </a:r>
            <a:endParaRPr lang="es-ES_tradnl" noProof="0" dirty="0"/>
          </a:p>
        </p:txBody>
      </p:sp>
      <p:sp>
        <p:nvSpPr>
          <p:cNvPr id="21508" name="Tijdelijke aanduiding voor tekst 2"/>
          <p:cNvSpPr>
            <a:spLocks noGrp="1"/>
          </p:cNvSpPr>
          <p:nvPr>
            <p:ph type="body" sz="quarter" idx="10"/>
          </p:nvPr>
        </p:nvSpPr>
        <p:spPr>
          <a:xfrm>
            <a:off x="420687" y="1387475"/>
            <a:ext cx="8542338" cy="4214813"/>
          </a:xfrm>
        </p:spPr>
        <p:txBody>
          <a:bodyPr/>
          <a:lstStyle/>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Introducción</a:t>
            </a:r>
          </a:p>
          <a:p>
            <a:pPr marL="342900" indent="-342900" eaLnBrk="1" hangingPunct="1">
              <a:lnSpc>
                <a:spcPct val="100000"/>
              </a:lnSpc>
              <a:buSzPct val="100000"/>
              <a:buFont typeface="Verdana" pitchFamily="34" charset="0"/>
              <a:buAutoNum type="arabicPeriod"/>
            </a:pPr>
            <a:r>
              <a:rPr lang="es-ES_tradnl" b="1" noProof="0" dirty="0" smtClean="0"/>
              <a:t>Selección de un enfoque de </a:t>
            </a:r>
            <a:r>
              <a:rPr lang="es-ES_tradnl" b="1" dirty="0"/>
              <a:t>seguimiento</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Clasificación y análisis de imágenes</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Evaluación de la exactitud</a:t>
            </a:r>
          </a:p>
          <a:p>
            <a:pPr marL="342900" indent="-342900" eaLnBrk="1" hangingPunct="1">
              <a:lnSpc>
                <a:spcPct val="100000"/>
              </a:lnSpc>
              <a:buClr>
                <a:schemeClr val="bg2">
                  <a:lumMod val="20000"/>
                  <a:lumOff val="80000"/>
                </a:schemeClr>
              </a:buClr>
              <a:buSzPct val="100000"/>
              <a:buFont typeface="Verdana" pitchFamily="34" charset="0"/>
              <a:buAutoNum type="arabicPeriod"/>
            </a:pPr>
            <a:r>
              <a:rPr lang="es-ES_tradnl" noProof="0" dirty="0" smtClean="0">
                <a:solidFill>
                  <a:schemeClr val="bg2">
                    <a:lumMod val="20000"/>
                    <a:lumOff val="80000"/>
                  </a:schemeClr>
                </a:solidFill>
              </a:rPr>
              <a:t>Limitaciones en el uso de datos satelitales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20290</TotalTime>
  <Words>7887</Words>
  <Application>Microsoft Office PowerPoint</Application>
  <PresentationFormat>On-screen Show (4:3)</PresentationFormat>
  <Paragraphs>567</Paragraphs>
  <Slides>48</Slides>
  <Notes>43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ＭＳ Ｐゴシック</vt:lpstr>
      <vt:lpstr>Arial</vt:lpstr>
      <vt:lpstr>Calibri</vt:lpstr>
      <vt:lpstr>Sendnya</vt:lpstr>
      <vt:lpstr>Times New Roman</vt:lpstr>
      <vt:lpstr>Verdana</vt:lpstr>
      <vt:lpstr>Wingdings</vt:lpstr>
      <vt:lpstr>Wageningen UR</vt:lpstr>
      <vt:lpstr>Image</vt:lpstr>
      <vt:lpstr>Módulo 2.1: Seguimiento de los datos de actividad  en los bosques con detección remota</vt:lpstr>
      <vt:lpstr>Material de referencia</vt:lpstr>
      <vt:lpstr>Esquema de la conferencia</vt:lpstr>
      <vt:lpstr>Esquema de la conferencia</vt:lpstr>
      <vt:lpstr>Requisitos del IPCC para medir e informar los cambios en el área forestal (1/2)</vt:lpstr>
      <vt:lpstr>Requisitos del IPCC para medir e informar los cambios en el área forestal (2/2)</vt:lpstr>
      <vt:lpstr>Función clave de la observación de la Tierra  en el seguimiento de los bosques tropicales</vt:lpstr>
      <vt:lpstr>Problemas que afectan la selección  e implementación de un enfoque de seguimiento</vt:lpstr>
      <vt:lpstr>Esquema de la conferencia</vt:lpstr>
      <vt:lpstr>Datos de actividad necesarios</vt:lpstr>
      <vt:lpstr>Definición de bosque (1/2)</vt:lpstr>
      <vt:lpstr>Definición de bosque (2/2)</vt:lpstr>
      <vt:lpstr>Designación del área forestal</vt:lpstr>
      <vt:lpstr>Selección de imágenes satelitales</vt:lpstr>
      <vt:lpstr>Utilidad de los sensores ópticos de diversas resoluciones para la vigilancia de la deforestación</vt:lpstr>
      <vt:lpstr>Ejemplo de imagen compuesta del sudeste de Asia tomada  por SPOT VGT con 1 km de resolución para el año 2000</vt:lpstr>
      <vt:lpstr>Ejemplo de mapa de cubierta forestal de la zona insular del sudeste de Asia elaborado a partir de imágenes de SPOT VGT con una resolución de 1 km</vt:lpstr>
      <vt:lpstr>Ejemplo de mapa de cubierta forestal elaborado a partir  de imágenes de Landsat TM de 30 metros sobre un sitio de Brasil</vt:lpstr>
      <vt:lpstr>Decisión entre el uso de la cobertura completa o la cobertura por muestreo</vt:lpstr>
      <vt:lpstr>Muestreo sistemático y estratificado</vt:lpstr>
      <vt:lpstr>Esquema de la conferencia</vt:lpstr>
      <vt:lpstr>Procesamiento de los datos satelitales</vt:lpstr>
      <vt:lpstr>Corrección geométrica: ejemplo del uso del conjunto de datos de GLS para el corregistro de imagen a imagen</vt:lpstr>
      <vt:lpstr>Corrección radiométrica y atmosférica: Ejemplo de la cadena de preprocesamiento automatizado del Centro Común de Investigación de la CE</vt:lpstr>
      <vt:lpstr>Análisis de los datos satelitales</vt:lpstr>
      <vt:lpstr>PowerPoint Presentation</vt:lpstr>
      <vt:lpstr>Delimitación visual de entidades terrestres</vt:lpstr>
      <vt:lpstr>Segmentación de imágenes con varias fechas</vt:lpstr>
      <vt:lpstr>PowerPoint Presentation</vt:lpstr>
      <vt:lpstr>Clasificación digital de segmentos  de imágenes</vt:lpstr>
      <vt:lpstr>PowerPoint Presentation</vt:lpstr>
      <vt:lpstr>Ejemplo de cambio de la cubierta forestal detectado a partir  de imágenes de Landsat TM sobre un sitio de Brasil</vt:lpstr>
      <vt:lpstr>Verificación visual</vt:lpstr>
      <vt:lpstr>PowerPoint Presentation</vt:lpstr>
      <vt:lpstr>Esquema de la conferencia</vt:lpstr>
      <vt:lpstr>Conceptos básicos de una evaluación  de exactitud</vt:lpstr>
      <vt:lpstr>PowerPoint Presentation</vt:lpstr>
      <vt:lpstr>Consideraciones para la presentación  de informes</vt:lpstr>
      <vt:lpstr>Esquema de la conferencia</vt:lpstr>
      <vt:lpstr>Fuentes importantes de limitaciones </vt:lpstr>
      <vt:lpstr>Fuentes importantes de limitaciones: cubierta nubosa</vt:lpstr>
      <vt:lpstr>Fuentes importantes de limitaciones: escasez de datos históricos</vt:lpstr>
      <vt:lpstr>En resumen</vt:lpstr>
      <vt:lpstr>Ejemplos de países y ejercicios</vt:lpstr>
      <vt:lpstr>Módulos de consulta recomendados</vt:lpstr>
      <vt:lpstr>Bibliografía</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Cecilia Iyaca</cp:lastModifiedBy>
  <cp:revision>1376</cp:revision>
  <dcterms:created xsi:type="dcterms:W3CDTF">2011-09-29T08:30:03Z</dcterms:created>
  <dcterms:modified xsi:type="dcterms:W3CDTF">2015-06-19T19:34:51Z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